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05" r:id="rId5"/>
    <p:sldId id="311" r:id="rId6"/>
    <p:sldId id="318" r:id="rId7"/>
    <p:sldId id="319" r:id="rId8"/>
    <p:sldId id="315" r:id="rId9"/>
    <p:sldId id="683" r:id="rId10"/>
    <p:sldId id="684" r:id="rId11"/>
    <p:sldId id="685" r:id="rId12"/>
    <p:sldId id="678" r:id="rId13"/>
    <p:sldId id="680" r:id="rId14"/>
    <p:sldId id="312" r:id="rId15"/>
    <p:sldId id="320" r:id="rId16"/>
    <p:sldId id="316" r:id="rId17"/>
    <p:sldId id="313" r:id="rId18"/>
    <p:sldId id="686" r:id="rId19"/>
    <p:sldId id="687" r:id="rId20"/>
    <p:sldId id="682" r:id="rId21"/>
    <p:sldId id="314" r:id="rId22"/>
    <p:sldId id="681" r:id="rId23"/>
    <p:sldId id="317"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CF9C7F8B-ACA5-4AF8-A08B-0E80CF03A32B}" type="pres">
      <dgm:prSet presAssocID="{B52194AD-BC1D-40A5-8061-74ED970CF0EC}" presName="Name0" presStyleCnt="0">
        <dgm:presLayoutVars>
          <dgm:chMax/>
          <dgm:chPref/>
          <dgm:animLvl val="lvl"/>
        </dgm:presLayoutVars>
      </dgm:prSet>
      <dgm:spPr/>
    </dgm:pt>
  </dgm:ptLst>
  <dgm:cxnLst>
    <dgm:cxn modelId="{53019453-0969-41D9-8CC8-44ED82421A39}" type="presOf" srcId="{B52194AD-BC1D-40A5-8061-74ED970CF0EC}" destId="{CF9C7F8B-ACA5-4AF8-A08B-0E80CF03A32B}" srcOrd="0"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8/3/2023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8/3/2023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3503122" cy="2287229"/>
          </a:xfrm>
        </p:spPr>
        <p:txBody>
          <a:bodyPr>
            <a:normAutofit/>
          </a:bodyPr>
          <a:lstStyle/>
          <a:p>
            <a:pPr algn="l"/>
            <a:r>
              <a:rPr lang="en-US" sz="4400" dirty="0"/>
              <a:t>12</a:t>
            </a:r>
            <a:r>
              <a:rPr lang="en-US" sz="4400" baseline="30000" dirty="0"/>
              <a:t>th</a:t>
            </a:r>
            <a:r>
              <a:rPr lang="en-US" sz="4400" dirty="0"/>
              <a:t> Grade Class Meeting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a:normAutofit/>
          </a:bodyPr>
          <a:lstStyle/>
          <a:p>
            <a:pPr algn="l"/>
            <a:r>
              <a:rPr lang="en-US" sz="1800" dirty="0">
                <a:solidFill>
                  <a:srgbClr val="FC05CB"/>
                </a:solidFill>
              </a:rPr>
              <a:t>      Thursday, August 3rd, 2023</a:t>
            </a: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9372-D3D7-4385-AF76-3364B5307F05}"/>
              </a:ext>
            </a:extLst>
          </p:cNvPr>
          <p:cNvSpPr>
            <a:spLocks noGrp="1"/>
          </p:cNvSpPr>
          <p:nvPr>
            <p:ph type="title"/>
          </p:nvPr>
        </p:nvSpPr>
        <p:spPr/>
        <p:txBody>
          <a:bodyPr/>
          <a:lstStyle/>
          <a:p>
            <a:r>
              <a:rPr lang="en-US" dirty="0"/>
              <a:t>Beat the Bell Incentives</a:t>
            </a:r>
          </a:p>
        </p:txBody>
      </p:sp>
      <p:graphicFrame>
        <p:nvGraphicFramePr>
          <p:cNvPr id="6" name="Table 6">
            <a:extLst>
              <a:ext uri="{FF2B5EF4-FFF2-40B4-BE49-F238E27FC236}">
                <a16:creationId xmlns:a16="http://schemas.microsoft.com/office/drawing/2014/main" id="{8B2749BF-7AE2-4F22-8848-1E1CFAAFBC83}"/>
              </a:ext>
            </a:extLst>
          </p:cNvPr>
          <p:cNvGraphicFramePr>
            <a:graphicFrameLocks noGrp="1"/>
          </p:cNvGraphicFramePr>
          <p:nvPr>
            <p:ph idx="1"/>
          </p:nvPr>
        </p:nvGraphicFramePr>
        <p:xfrm>
          <a:off x="1096963" y="2108199"/>
          <a:ext cx="10058397" cy="3831129"/>
        </p:xfrm>
        <a:graphic>
          <a:graphicData uri="http://schemas.openxmlformats.org/drawingml/2006/table">
            <a:tbl>
              <a:tblPr firstRow="1" bandRow="1">
                <a:tableStyleId>{5C22544A-7EE6-4342-B048-85BDC9FD1C3A}</a:tableStyleId>
              </a:tblPr>
              <a:tblGrid>
                <a:gridCol w="3352799">
                  <a:extLst>
                    <a:ext uri="{9D8B030D-6E8A-4147-A177-3AD203B41FA5}">
                      <a16:colId xmlns:a16="http://schemas.microsoft.com/office/drawing/2014/main" val="2706216316"/>
                    </a:ext>
                  </a:extLst>
                </a:gridCol>
                <a:gridCol w="3352799">
                  <a:extLst>
                    <a:ext uri="{9D8B030D-6E8A-4147-A177-3AD203B41FA5}">
                      <a16:colId xmlns:a16="http://schemas.microsoft.com/office/drawing/2014/main" val="2574654999"/>
                    </a:ext>
                  </a:extLst>
                </a:gridCol>
                <a:gridCol w="3352799">
                  <a:extLst>
                    <a:ext uri="{9D8B030D-6E8A-4147-A177-3AD203B41FA5}">
                      <a16:colId xmlns:a16="http://schemas.microsoft.com/office/drawing/2014/main" val="4250557938"/>
                    </a:ext>
                  </a:extLst>
                </a:gridCol>
              </a:tblGrid>
              <a:tr h="1277043">
                <a:tc>
                  <a:txBody>
                    <a:bodyPr/>
                    <a:lstStyle/>
                    <a:p>
                      <a:pPr algn="ctr"/>
                      <a:r>
                        <a:rPr lang="en-US" dirty="0"/>
                        <a:t>Time Frame</a:t>
                      </a:r>
                    </a:p>
                  </a:txBody>
                  <a:tcPr/>
                </a:tc>
                <a:tc>
                  <a:txBody>
                    <a:bodyPr/>
                    <a:lstStyle/>
                    <a:p>
                      <a:pPr algn="ctr"/>
                      <a:r>
                        <a:rPr lang="en-US" dirty="0"/>
                        <a:t>Eligibility Requirements </a:t>
                      </a:r>
                    </a:p>
                  </a:txBody>
                  <a:tcPr/>
                </a:tc>
                <a:tc>
                  <a:txBody>
                    <a:bodyPr/>
                    <a:lstStyle/>
                    <a:p>
                      <a:pPr algn="ctr"/>
                      <a:r>
                        <a:rPr lang="en-US" dirty="0"/>
                        <a:t>Tentative Incentives</a:t>
                      </a:r>
                    </a:p>
                  </a:txBody>
                  <a:tcPr/>
                </a:tc>
                <a:extLst>
                  <a:ext uri="{0D108BD9-81ED-4DB2-BD59-A6C34878D82A}">
                    <a16:rowId xmlns:a16="http://schemas.microsoft.com/office/drawing/2014/main" val="9338691"/>
                  </a:ext>
                </a:extLst>
              </a:tr>
              <a:tr h="1277043">
                <a:tc>
                  <a:txBody>
                    <a:bodyPr/>
                    <a:lstStyle/>
                    <a:p>
                      <a:r>
                        <a:rPr lang="en-US" dirty="0"/>
                        <a:t>First 9 Weeks (Fall)</a:t>
                      </a:r>
                    </a:p>
                  </a:txBody>
                  <a:tcPr/>
                </a:tc>
                <a:tc>
                  <a:txBody>
                    <a:bodyPr/>
                    <a:lstStyle/>
                    <a:p>
                      <a:r>
                        <a:rPr lang="en-US" dirty="0"/>
                        <a:t>0 Tardies</a:t>
                      </a:r>
                    </a:p>
                  </a:txBody>
                  <a:tcPr/>
                </a:tc>
                <a:tc>
                  <a:txBody>
                    <a:bodyPr/>
                    <a:lstStyle/>
                    <a:p>
                      <a:r>
                        <a:rPr lang="en-US" dirty="0"/>
                        <a:t>Snack and Chat (Field Day Event)</a:t>
                      </a:r>
                    </a:p>
                  </a:txBody>
                  <a:tcPr/>
                </a:tc>
                <a:extLst>
                  <a:ext uri="{0D108BD9-81ED-4DB2-BD59-A6C34878D82A}">
                    <a16:rowId xmlns:a16="http://schemas.microsoft.com/office/drawing/2014/main" val="455179105"/>
                  </a:ext>
                </a:extLst>
              </a:tr>
              <a:tr h="1277043">
                <a:tc>
                  <a:txBody>
                    <a:bodyPr/>
                    <a:lstStyle/>
                    <a:p>
                      <a:r>
                        <a:rPr lang="en-US" dirty="0"/>
                        <a:t>Fall Semester</a:t>
                      </a:r>
                    </a:p>
                  </a:txBody>
                  <a:tcPr/>
                </a:tc>
                <a:tc>
                  <a:txBody>
                    <a:bodyPr/>
                    <a:lstStyle/>
                    <a:p>
                      <a:r>
                        <a:rPr lang="en-US" dirty="0"/>
                        <a:t>1 Tardy or less</a:t>
                      </a:r>
                    </a:p>
                  </a:txBody>
                  <a:tcPr/>
                </a:tc>
                <a:tc>
                  <a:txBody>
                    <a:bodyPr/>
                    <a:lstStyle/>
                    <a:p>
                      <a:r>
                        <a:rPr lang="en-US" dirty="0"/>
                        <a:t>Christmas Movie Event</a:t>
                      </a:r>
                    </a:p>
                  </a:txBody>
                  <a:tcPr/>
                </a:tc>
                <a:extLst>
                  <a:ext uri="{0D108BD9-81ED-4DB2-BD59-A6C34878D82A}">
                    <a16:rowId xmlns:a16="http://schemas.microsoft.com/office/drawing/2014/main" val="1468823502"/>
                  </a:ext>
                </a:extLst>
              </a:tr>
            </a:tbl>
          </a:graphicData>
        </a:graphic>
      </p:graphicFrame>
    </p:spTree>
    <p:extLst>
      <p:ext uri="{BB962C8B-B14F-4D97-AF65-F5344CB8AC3E}">
        <p14:creationId xmlns:p14="http://schemas.microsoft.com/office/powerpoint/2010/main" val="3687065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F6EC-1F3C-4D04-9A1B-4B679E9B73D9}"/>
              </a:ext>
            </a:extLst>
          </p:cNvPr>
          <p:cNvSpPr>
            <a:spLocks noGrp="1"/>
          </p:cNvSpPr>
          <p:nvPr>
            <p:ph type="title"/>
          </p:nvPr>
        </p:nvSpPr>
        <p:spPr>
          <a:xfrm>
            <a:off x="562103" y="-101844"/>
            <a:ext cx="10353762" cy="1257300"/>
          </a:xfrm>
        </p:spPr>
        <p:txBody>
          <a:bodyPr/>
          <a:lstStyle/>
          <a:p>
            <a:r>
              <a:rPr lang="en-US" dirty="0"/>
              <a:t>Dress Code</a:t>
            </a:r>
          </a:p>
        </p:txBody>
      </p:sp>
      <p:sp>
        <p:nvSpPr>
          <p:cNvPr id="3" name="Content Placeholder 2">
            <a:extLst>
              <a:ext uri="{FF2B5EF4-FFF2-40B4-BE49-F238E27FC236}">
                <a16:creationId xmlns:a16="http://schemas.microsoft.com/office/drawing/2014/main" id="{07C94613-2B27-4F35-8887-6E30FDF4B38F}"/>
              </a:ext>
            </a:extLst>
          </p:cNvPr>
          <p:cNvSpPr>
            <a:spLocks noGrp="1"/>
          </p:cNvSpPr>
          <p:nvPr>
            <p:ph idx="1"/>
          </p:nvPr>
        </p:nvSpPr>
        <p:spPr>
          <a:xfrm>
            <a:off x="164122" y="1155456"/>
            <a:ext cx="11793415" cy="5220432"/>
          </a:xfrm>
        </p:spPr>
        <p:txBody>
          <a:bodyPr>
            <a:normAutofit fontScale="85000" lnSpcReduction="20000"/>
          </a:bodyPr>
          <a:lstStyle/>
          <a:p>
            <a:r>
              <a:rPr lang="en-US" dirty="0"/>
              <a:t>No headgear (</a:t>
            </a:r>
            <a:r>
              <a:rPr lang="en-US" dirty="0" err="1"/>
              <a:t>ie</a:t>
            </a:r>
            <a:r>
              <a:rPr lang="en-US" dirty="0"/>
              <a:t>- hoods, bandanas, wave caps, sweatbands, sunglasses, headphones, earbuds, combs, rakes, curlers or picks)**</a:t>
            </a:r>
          </a:p>
          <a:p>
            <a:r>
              <a:rPr lang="en-US" dirty="0"/>
              <a:t>No midriffs, bare back or bare shoulders</a:t>
            </a:r>
          </a:p>
          <a:p>
            <a:r>
              <a:rPr lang="en-US" dirty="0"/>
              <a:t>No shorts or skirts that are more than 5 inches above the knee</a:t>
            </a:r>
          </a:p>
          <a:p>
            <a:r>
              <a:rPr lang="en-US" dirty="0"/>
              <a:t>No see threw clothing</a:t>
            </a:r>
          </a:p>
          <a:p>
            <a:r>
              <a:rPr lang="en-US" dirty="0"/>
              <a:t>No showing of undergarments</a:t>
            </a:r>
          </a:p>
          <a:p>
            <a:r>
              <a:rPr lang="en-US" dirty="0"/>
              <a:t>No pajamas, bedroom slippers/shoes or other sleepwear</a:t>
            </a:r>
          </a:p>
          <a:p>
            <a:r>
              <a:rPr lang="en-US" dirty="0"/>
              <a:t>No clothing that advertise or display symbols of drugs, tobacco products or alcoholic beverages</a:t>
            </a:r>
          </a:p>
          <a:p>
            <a:r>
              <a:rPr lang="en-US" dirty="0"/>
              <a:t>No racially insensitive clothing or clothing that implies profane or obscene language or symbols</a:t>
            </a:r>
          </a:p>
          <a:p>
            <a:r>
              <a:rPr lang="en-US" dirty="0"/>
              <a:t>No chains hanging from wallet or clothing</a:t>
            </a:r>
          </a:p>
          <a:p>
            <a:r>
              <a:rPr lang="en-US" dirty="0"/>
              <a:t>No displaying or wearing of any gang articles, paraphernalia or clothing that can be construed as being gang related (</a:t>
            </a:r>
            <a:r>
              <a:rPr lang="en-US" dirty="0" err="1"/>
              <a:t>ie</a:t>
            </a:r>
            <a:r>
              <a:rPr lang="en-US" dirty="0"/>
              <a:t>- bandanas, sweat bands, head rags, etc.)</a:t>
            </a:r>
          </a:p>
          <a:p>
            <a:r>
              <a:rPr lang="en-US" dirty="0"/>
              <a:t>No jewelry that is offensive, distracts, or is studded or pointed. This includes heavy chains.</a:t>
            </a:r>
          </a:p>
          <a:p>
            <a:pPr marL="36900" indent="0">
              <a:buNone/>
            </a:pPr>
            <a:endParaRPr lang="en-US" dirty="0"/>
          </a:p>
        </p:txBody>
      </p:sp>
      <p:sp>
        <p:nvSpPr>
          <p:cNvPr id="4" name="TextBox 3">
            <a:extLst>
              <a:ext uri="{FF2B5EF4-FFF2-40B4-BE49-F238E27FC236}">
                <a16:creationId xmlns:a16="http://schemas.microsoft.com/office/drawing/2014/main" id="{EDAA9049-4838-40EC-8790-50CC4075522D}"/>
              </a:ext>
            </a:extLst>
          </p:cNvPr>
          <p:cNvSpPr txBox="1"/>
          <p:nvPr/>
        </p:nvSpPr>
        <p:spPr>
          <a:xfrm>
            <a:off x="8063249" y="6375888"/>
            <a:ext cx="6408616" cy="276999"/>
          </a:xfrm>
          <a:prstGeom prst="rect">
            <a:avLst/>
          </a:prstGeom>
          <a:noFill/>
        </p:spPr>
        <p:txBody>
          <a:bodyPr wrap="square" rtlCol="0">
            <a:spAutoFit/>
          </a:bodyPr>
          <a:lstStyle/>
          <a:p>
            <a:r>
              <a:rPr lang="en-US" sz="1200" dirty="0"/>
              <a:t>**Religious or medicals reasons to be approved by the principal</a:t>
            </a:r>
          </a:p>
        </p:txBody>
      </p:sp>
    </p:spTree>
    <p:extLst>
      <p:ext uri="{BB962C8B-B14F-4D97-AF65-F5344CB8AC3E}">
        <p14:creationId xmlns:p14="http://schemas.microsoft.com/office/powerpoint/2010/main" val="18170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2A24-B1B8-40EE-BBBA-B52580D333D9}"/>
              </a:ext>
            </a:extLst>
          </p:cNvPr>
          <p:cNvSpPr>
            <a:spLocks noGrp="1"/>
          </p:cNvSpPr>
          <p:nvPr>
            <p:ph type="title"/>
          </p:nvPr>
        </p:nvSpPr>
        <p:spPr>
          <a:xfrm>
            <a:off x="515210" y="0"/>
            <a:ext cx="10353762" cy="1257300"/>
          </a:xfrm>
        </p:spPr>
        <p:txBody>
          <a:bodyPr/>
          <a:lstStyle/>
          <a:p>
            <a:r>
              <a:rPr lang="en-US" dirty="0"/>
              <a:t>Parking</a:t>
            </a:r>
          </a:p>
        </p:txBody>
      </p:sp>
      <p:sp>
        <p:nvSpPr>
          <p:cNvPr id="3" name="Content Placeholder 2">
            <a:extLst>
              <a:ext uri="{FF2B5EF4-FFF2-40B4-BE49-F238E27FC236}">
                <a16:creationId xmlns:a16="http://schemas.microsoft.com/office/drawing/2014/main" id="{9B7D3421-C69B-430A-BF15-6D0A61912548}"/>
              </a:ext>
            </a:extLst>
          </p:cNvPr>
          <p:cNvSpPr>
            <a:spLocks noGrp="1"/>
          </p:cNvSpPr>
          <p:nvPr>
            <p:ph idx="1"/>
          </p:nvPr>
        </p:nvSpPr>
        <p:spPr>
          <a:xfrm>
            <a:off x="351692" y="984738"/>
            <a:ext cx="11738708" cy="5697416"/>
          </a:xfrm>
        </p:spPr>
        <p:txBody>
          <a:bodyPr>
            <a:normAutofit/>
          </a:bodyPr>
          <a:lstStyle/>
          <a:p>
            <a:endParaRPr lang="en-US" sz="1800" dirty="0">
              <a:effectLst/>
              <a:latin typeface="Times New Roman" panose="02020603050405020304" pitchFamily="18" charset="0"/>
              <a:ea typeface="Times New Roman" panose="02020603050405020304" pitchFamily="18" charset="0"/>
            </a:endParaRPr>
          </a:p>
          <a:p>
            <a:r>
              <a:rPr lang="en-US" sz="1800" b="1" dirty="0">
                <a:solidFill>
                  <a:srgbClr val="FFFF00"/>
                </a:solidFill>
                <a:effectLst/>
                <a:latin typeface="Times New Roman" panose="02020603050405020304" pitchFamily="18" charset="0"/>
                <a:ea typeface="Times New Roman" panose="02020603050405020304" pitchFamily="18" charset="0"/>
              </a:rPr>
              <a:t>You need to have a parking pass if you park in the student parking lot</a:t>
            </a:r>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You can obtain Student Parking information and application by visiting the following:</a:t>
            </a:r>
          </a:p>
          <a:p>
            <a:pPr lvl="1"/>
            <a:r>
              <a:rPr lang="en-US" sz="1600" dirty="0">
                <a:effectLst/>
                <a:latin typeface="Times New Roman" panose="02020603050405020304" pitchFamily="18" charset="0"/>
                <a:ea typeface="Times New Roman" panose="02020603050405020304" pitchFamily="18" charset="0"/>
              </a:rPr>
              <a:t>Paulding County High School Website </a:t>
            </a:r>
            <a:r>
              <a:rPr lang="en-US" sz="1600" dirty="0">
                <a:effectLst/>
                <a:latin typeface="Times New Roman" panose="02020603050405020304" pitchFamily="18" charset="0"/>
                <a:ea typeface="Times New Roman" panose="02020603050405020304" pitchFamily="18" charset="0"/>
                <a:sym typeface="Wingdings" panose="05000000000000000000" pitchFamily="2" charset="2"/>
              </a:rPr>
              <a:t> Student Resources  Student Parking</a:t>
            </a:r>
          </a:p>
          <a:p>
            <a:pPr lvl="1"/>
            <a:r>
              <a:rPr lang="en-US" sz="1600" dirty="0">
                <a:effectLst/>
                <a:latin typeface="Times New Roman" panose="02020603050405020304" pitchFamily="18" charset="0"/>
                <a:ea typeface="Times New Roman" panose="02020603050405020304" pitchFamily="18" charset="0"/>
                <a:sym typeface="Wingdings" panose="05000000000000000000" pitchFamily="2" charset="2"/>
              </a:rPr>
              <a:t>Must pay via </a:t>
            </a:r>
            <a:r>
              <a:rPr lang="en-US" sz="1600" dirty="0" err="1">
                <a:effectLst/>
                <a:latin typeface="Times New Roman" panose="02020603050405020304" pitchFamily="18" charset="0"/>
                <a:ea typeface="Times New Roman" panose="02020603050405020304" pitchFamily="18" charset="0"/>
                <a:sym typeface="Wingdings" panose="05000000000000000000" pitchFamily="2" charset="2"/>
              </a:rPr>
              <a:t>RevTrak</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Parking is a privilege. It can be taken away.</a:t>
            </a:r>
          </a:p>
          <a:p>
            <a:r>
              <a:rPr lang="en-US" sz="1800" dirty="0">
                <a:effectLst/>
                <a:latin typeface="Times New Roman" panose="02020603050405020304" pitchFamily="18" charset="0"/>
                <a:ea typeface="Times New Roman" panose="02020603050405020304" pitchFamily="18" charset="0"/>
              </a:rPr>
              <a:t>All students must park in their designated parking space. The designated space is located on the parking pass. </a:t>
            </a:r>
          </a:p>
          <a:p>
            <a:r>
              <a:rPr lang="en-US" sz="1800" dirty="0">
                <a:effectLst/>
                <a:latin typeface="Times New Roman" panose="02020603050405020304" pitchFamily="18" charset="0"/>
                <a:ea typeface="Times New Roman" panose="02020603050405020304" pitchFamily="18" charset="0"/>
              </a:rPr>
              <a:t>Must have a parking permit and it to be visibly displayed in your front windshield</a:t>
            </a:r>
          </a:p>
          <a:p>
            <a:r>
              <a:rPr lang="en-US" sz="1800" b="1" i="1" dirty="0">
                <a:effectLst/>
                <a:latin typeface="Times New Roman" panose="02020603050405020304" pitchFamily="18" charset="0"/>
                <a:ea typeface="Times New Roman" panose="02020603050405020304" pitchFamily="18" charset="0"/>
              </a:rPr>
              <a:t>‘Upon arriving at school, the student is to park the vehicle properly and disembark from the vehicle immediately.  Students are not allowed to sit in vehicles or loiter in the parking lot for any reason.’</a:t>
            </a:r>
          </a:p>
          <a:p>
            <a:r>
              <a:rPr lang="en-US" sz="1800" dirty="0">
                <a:effectLst/>
                <a:latin typeface="Times New Roman" panose="02020603050405020304" pitchFamily="18" charset="0"/>
                <a:ea typeface="Times New Roman" panose="02020603050405020304" pitchFamily="18" charset="0"/>
              </a:rPr>
              <a:t>If you choose to not follow the rules, consequences may include, but not limited to:</a:t>
            </a:r>
          </a:p>
          <a:p>
            <a:pPr lvl="2"/>
            <a:r>
              <a:rPr lang="en-US" sz="1300" dirty="0">
                <a:effectLst/>
                <a:latin typeface="Times New Roman" panose="02020603050405020304" pitchFamily="18" charset="0"/>
                <a:ea typeface="Times New Roman" panose="02020603050405020304" pitchFamily="18" charset="0"/>
              </a:rPr>
              <a:t>Detention</a:t>
            </a:r>
          </a:p>
          <a:p>
            <a:pPr lvl="2"/>
            <a:r>
              <a:rPr lang="en-US" sz="1300" dirty="0">
                <a:effectLst/>
                <a:latin typeface="Times New Roman" panose="02020603050405020304" pitchFamily="18" charset="0"/>
                <a:ea typeface="Times New Roman" panose="02020603050405020304" pitchFamily="18" charset="0"/>
              </a:rPr>
              <a:t>ISS</a:t>
            </a:r>
          </a:p>
          <a:p>
            <a:pPr lvl="2"/>
            <a:r>
              <a:rPr lang="en-US" sz="1300" dirty="0">
                <a:effectLst/>
                <a:latin typeface="Times New Roman" panose="02020603050405020304" pitchFamily="18" charset="0"/>
                <a:ea typeface="Times New Roman" panose="02020603050405020304" pitchFamily="18" charset="0"/>
              </a:rPr>
              <a:t>Temporary or permanent loss of  driving privileges </a:t>
            </a:r>
          </a:p>
          <a:p>
            <a:endParaRPr lang="en-US" dirty="0"/>
          </a:p>
        </p:txBody>
      </p:sp>
    </p:spTree>
    <p:extLst>
      <p:ext uri="{BB962C8B-B14F-4D97-AF65-F5344CB8AC3E}">
        <p14:creationId xmlns:p14="http://schemas.microsoft.com/office/powerpoint/2010/main" val="266621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3AD7-FCE1-4D9A-8E4B-F347CDF20624}"/>
              </a:ext>
            </a:extLst>
          </p:cNvPr>
          <p:cNvSpPr>
            <a:spLocks noGrp="1"/>
          </p:cNvSpPr>
          <p:nvPr>
            <p:ph type="title"/>
          </p:nvPr>
        </p:nvSpPr>
        <p:spPr/>
        <p:txBody>
          <a:bodyPr/>
          <a:lstStyle/>
          <a:p>
            <a:r>
              <a:rPr lang="en-US" dirty="0"/>
              <a:t>Vaping</a:t>
            </a:r>
          </a:p>
        </p:txBody>
      </p:sp>
      <p:sp>
        <p:nvSpPr>
          <p:cNvPr id="3" name="Content Placeholder 2">
            <a:extLst>
              <a:ext uri="{FF2B5EF4-FFF2-40B4-BE49-F238E27FC236}">
                <a16:creationId xmlns:a16="http://schemas.microsoft.com/office/drawing/2014/main" id="{9A8267FC-D3A9-41AC-8BDF-F602EF1F3CB9}"/>
              </a:ext>
            </a:extLst>
          </p:cNvPr>
          <p:cNvSpPr>
            <a:spLocks noGrp="1"/>
          </p:cNvSpPr>
          <p:nvPr>
            <p:ph idx="1"/>
          </p:nvPr>
        </p:nvSpPr>
        <p:spPr>
          <a:xfrm>
            <a:off x="289168" y="2076450"/>
            <a:ext cx="11496431" cy="3714749"/>
          </a:xfrm>
        </p:spPr>
        <p:txBody>
          <a:bodyPr/>
          <a:lstStyle/>
          <a:p>
            <a:pPr marL="0" marR="0" indent="0" algn="l">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STUDENT POSSESSION OF ANY VAPING DEVICE WILL RESULT IN THE FOLLOWING CONSEQUENCES:</a:t>
            </a:r>
          </a:p>
          <a:p>
            <a:pPr marL="0" marR="0" indent="0" algn="l">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 </a:t>
            </a:r>
          </a:p>
          <a:p>
            <a:pPr marL="0" indent="0">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             </a:t>
            </a:r>
            <a:r>
              <a:rPr lang="en-US" sz="1800" u="sng" dirty="0">
                <a:effectLst/>
                <a:latin typeface="Times New Roman" panose="02020603050405020304" pitchFamily="18" charset="0"/>
                <a:ea typeface="Times" panose="02020603050405020304" pitchFamily="18" charset="0"/>
              </a:rPr>
              <a:t>1st Offense</a:t>
            </a:r>
            <a:r>
              <a:rPr lang="en-US" sz="1800" dirty="0">
                <a:effectLst/>
                <a:latin typeface="Times New Roman" panose="02020603050405020304" pitchFamily="18" charset="0"/>
                <a:ea typeface="Times" panose="02020603050405020304" pitchFamily="18" charset="0"/>
              </a:rPr>
              <a:t>: 3 days out-of-school suspension</a:t>
            </a:r>
          </a:p>
          <a:p>
            <a:pPr marL="0" marR="0" indent="0" algn="l">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             </a:t>
            </a:r>
            <a:r>
              <a:rPr lang="en-US" sz="1800" u="sng" dirty="0">
                <a:effectLst/>
                <a:latin typeface="Times New Roman" panose="02020603050405020304" pitchFamily="18" charset="0"/>
                <a:ea typeface="Times" panose="02020603050405020304" pitchFamily="18" charset="0"/>
              </a:rPr>
              <a:t>2nd Offense</a:t>
            </a:r>
            <a:r>
              <a:rPr lang="en-US" sz="1800" dirty="0">
                <a:effectLst/>
                <a:latin typeface="Times New Roman" panose="02020603050405020304" pitchFamily="18" charset="0"/>
                <a:ea typeface="Times" panose="02020603050405020304" pitchFamily="18" charset="0"/>
              </a:rPr>
              <a:t>: 5 days out-of-school suspension</a:t>
            </a:r>
          </a:p>
          <a:p>
            <a:pPr marL="0" marR="0" indent="0" algn="l">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             </a:t>
            </a:r>
            <a:r>
              <a:rPr lang="en-US" sz="1800" u="sng" dirty="0">
                <a:effectLst/>
                <a:latin typeface="Times New Roman" panose="02020603050405020304" pitchFamily="18" charset="0"/>
                <a:ea typeface="Times" panose="02020603050405020304" pitchFamily="18" charset="0"/>
              </a:rPr>
              <a:t>3rd Offense</a:t>
            </a:r>
            <a:r>
              <a:rPr lang="en-US" sz="1800" dirty="0">
                <a:effectLst/>
                <a:latin typeface="Times New Roman" panose="02020603050405020304" pitchFamily="18" charset="0"/>
                <a:ea typeface="Times" panose="02020603050405020304" pitchFamily="18" charset="0"/>
              </a:rPr>
              <a:t>: 10 days out-of-school suspension </a:t>
            </a:r>
          </a:p>
          <a:p>
            <a:pPr marL="0" marR="0" indent="0" algn="l">
              <a:spcBef>
                <a:spcPts val="0"/>
              </a:spcBef>
              <a:spcAft>
                <a:spcPts val="0"/>
              </a:spcAft>
              <a:buNone/>
              <a:tabLst>
                <a:tab pos="342900" algn="l"/>
                <a:tab pos="628650" algn="l"/>
                <a:tab pos="800100" algn="l"/>
              </a:tabLst>
            </a:pPr>
            <a:r>
              <a:rPr lang="en-US" sz="1800" dirty="0">
                <a:effectLst/>
                <a:latin typeface="Times New Roman" panose="02020603050405020304" pitchFamily="18" charset="0"/>
                <a:ea typeface="Times" panose="02020603050405020304" pitchFamily="18" charset="0"/>
              </a:rPr>
              <a:t>             </a:t>
            </a:r>
            <a:r>
              <a:rPr lang="en-US" sz="1800" u="sng" dirty="0">
                <a:effectLst/>
                <a:latin typeface="Times New Roman" panose="02020603050405020304" pitchFamily="18" charset="0"/>
                <a:ea typeface="Times" panose="02020603050405020304" pitchFamily="18" charset="0"/>
              </a:rPr>
              <a:t>4</a:t>
            </a:r>
            <a:r>
              <a:rPr lang="en-US" sz="1800" u="sng" baseline="30000" dirty="0">
                <a:effectLst/>
                <a:latin typeface="Times New Roman" panose="02020603050405020304" pitchFamily="18" charset="0"/>
                <a:ea typeface="Times" panose="02020603050405020304" pitchFamily="18" charset="0"/>
              </a:rPr>
              <a:t>th</a:t>
            </a:r>
            <a:r>
              <a:rPr lang="en-US" sz="1800" u="sng" dirty="0">
                <a:effectLst/>
                <a:latin typeface="Times New Roman" panose="02020603050405020304" pitchFamily="18" charset="0"/>
                <a:ea typeface="Times" panose="02020603050405020304" pitchFamily="18" charset="0"/>
              </a:rPr>
              <a:t> Offense</a:t>
            </a:r>
            <a:r>
              <a:rPr lang="en-US" sz="1800" dirty="0">
                <a:effectLst/>
                <a:latin typeface="Times New Roman" panose="02020603050405020304" pitchFamily="18" charset="0"/>
                <a:ea typeface="Times" panose="02020603050405020304" pitchFamily="18" charset="0"/>
              </a:rPr>
              <a:t>: 10 days out-of-school suspension and recommendation for long-term suspension or expulsion. </a:t>
            </a:r>
          </a:p>
          <a:p>
            <a:endParaRPr lang="en-US" dirty="0"/>
          </a:p>
          <a:p>
            <a:r>
              <a:rPr lang="en-US" dirty="0"/>
              <a:t>THC detected in a vaping device has a consequence that starts at minimum of 10 days out-of-school suspension to long-term suspension/expulsion.</a:t>
            </a:r>
          </a:p>
        </p:txBody>
      </p:sp>
    </p:spTree>
    <p:extLst>
      <p:ext uri="{BB962C8B-B14F-4D97-AF65-F5344CB8AC3E}">
        <p14:creationId xmlns:p14="http://schemas.microsoft.com/office/powerpoint/2010/main" val="272481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4797-4F12-4BB9-BD32-87844CEAFC2C}"/>
              </a:ext>
            </a:extLst>
          </p:cNvPr>
          <p:cNvSpPr>
            <a:spLocks noGrp="1"/>
          </p:cNvSpPr>
          <p:nvPr>
            <p:ph type="title"/>
          </p:nvPr>
        </p:nvSpPr>
        <p:spPr/>
        <p:txBody>
          <a:bodyPr/>
          <a:lstStyle/>
          <a:p>
            <a:r>
              <a:rPr lang="en-US" dirty="0"/>
              <a:t>Expectations</a:t>
            </a:r>
          </a:p>
        </p:txBody>
      </p:sp>
      <p:sp>
        <p:nvSpPr>
          <p:cNvPr id="3" name="Content Placeholder 2">
            <a:extLst>
              <a:ext uri="{FF2B5EF4-FFF2-40B4-BE49-F238E27FC236}">
                <a16:creationId xmlns:a16="http://schemas.microsoft.com/office/drawing/2014/main" id="{5F5A9521-2356-4115-8372-60D83A318B78}"/>
              </a:ext>
            </a:extLst>
          </p:cNvPr>
          <p:cNvSpPr>
            <a:spLocks noGrp="1"/>
          </p:cNvSpPr>
          <p:nvPr>
            <p:ph idx="1"/>
          </p:nvPr>
        </p:nvSpPr>
        <p:spPr/>
        <p:txBody>
          <a:bodyPr/>
          <a:lstStyle/>
          <a:p>
            <a:r>
              <a:rPr lang="en-US" dirty="0"/>
              <a:t>Be to school on time and in the classroom by 1</a:t>
            </a:r>
            <a:r>
              <a:rPr lang="en-US" baseline="30000" dirty="0"/>
              <a:t>st</a:t>
            </a:r>
            <a:r>
              <a:rPr lang="en-US" dirty="0"/>
              <a:t> bell (8:35 am).</a:t>
            </a:r>
          </a:p>
          <a:p>
            <a:r>
              <a:rPr lang="en-US" dirty="0"/>
              <a:t>If driving- After parking, proceed immediately into the school. </a:t>
            </a:r>
          </a:p>
          <a:p>
            <a:r>
              <a:rPr lang="en-US" dirty="0"/>
              <a:t>No congregating in hallways; when the bell rings you go straight to your next class.</a:t>
            </a:r>
          </a:p>
          <a:p>
            <a:r>
              <a:rPr lang="en-US" dirty="0"/>
              <a:t>Utilize the restrooms nearest to your classroom; not across campus. </a:t>
            </a:r>
          </a:p>
          <a:p>
            <a:r>
              <a:rPr lang="en-US" dirty="0"/>
              <a:t>Cellphones are not out in class </a:t>
            </a:r>
            <a:r>
              <a:rPr lang="en-US" sz="1400" dirty="0"/>
              <a:t>(unless for educational reasons and is approved by the teacher through administration)</a:t>
            </a:r>
          </a:p>
        </p:txBody>
      </p:sp>
    </p:spTree>
    <p:extLst>
      <p:ext uri="{BB962C8B-B14F-4D97-AF65-F5344CB8AC3E}">
        <p14:creationId xmlns:p14="http://schemas.microsoft.com/office/powerpoint/2010/main" val="88984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4797-4F12-4BB9-BD32-87844CEAFC2C}"/>
              </a:ext>
            </a:extLst>
          </p:cNvPr>
          <p:cNvSpPr>
            <a:spLocks noGrp="1"/>
          </p:cNvSpPr>
          <p:nvPr>
            <p:ph type="title"/>
          </p:nvPr>
        </p:nvSpPr>
        <p:spPr>
          <a:xfrm>
            <a:off x="919119" y="232096"/>
            <a:ext cx="10353762" cy="1257300"/>
          </a:xfrm>
        </p:spPr>
        <p:txBody>
          <a:bodyPr>
            <a:normAutofit fontScale="90000"/>
          </a:bodyPr>
          <a:lstStyle/>
          <a:p>
            <a:r>
              <a:rPr lang="en-US" dirty="0"/>
              <a:t>Personal Communications/ Electronic Devices Policy</a:t>
            </a:r>
            <a:br>
              <a:rPr lang="en-US" dirty="0"/>
            </a:br>
            <a:r>
              <a:rPr lang="en-US" sz="1800" dirty="0"/>
              <a:t>(PCSD Handbook pgs. 16-17)</a:t>
            </a:r>
          </a:p>
        </p:txBody>
      </p:sp>
      <p:sp>
        <p:nvSpPr>
          <p:cNvPr id="3" name="Content Placeholder 2">
            <a:extLst>
              <a:ext uri="{FF2B5EF4-FFF2-40B4-BE49-F238E27FC236}">
                <a16:creationId xmlns:a16="http://schemas.microsoft.com/office/drawing/2014/main" id="{5F5A9521-2356-4115-8372-60D83A318B78}"/>
              </a:ext>
            </a:extLst>
          </p:cNvPr>
          <p:cNvSpPr>
            <a:spLocks noGrp="1"/>
          </p:cNvSpPr>
          <p:nvPr>
            <p:ph idx="1"/>
          </p:nvPr>
        </p:nvSpPr>
        <p:spPr>
          <a:xfrm>
            <a:off x="478172" y="1711354"/>
            <a:ext cx="11635531" cy="5146646"/>
          </a:xfrm>
        </p:spPr>
        <p:txBody>
          <a:bodyPr>
            <a:normAutofit fontScale="70000" lnSpcReduction="20000"/>
          </a:bodyPr>
          <a:lstStyle/>
          <a:p>
            <a:r>
              <a:rPr lang="en-US" dirty="0"/>
              <a:t>Students shall not use, display, or turn on cellular phones or electronic devices during instructional time, class change time, breakfast or lunch without permission of the administration and/or teacher. (Consequence- Level 1)</a:t>
            </a:r>
          </a:p>
          <a:p>
            <a:r>
              <a:rPr lang="en-US" dirty="0"/>
              <a:t>Students shall not use personal technology resources to distribute or display inappropriate material. Inappropriate material does not serve an instructional or educational purpose. (Consequence- Level 2-3 and law enforcement)</a:t>
            </a:r>
          </a:p>
          <a:p>
            <a:r>
              <a:rPr lang="en-US" dirty="0"/>
              <a:t>Students shall not use personal technology devices to access chat rooms/social networking sites such as Facebook, Twitter, Instagram or Snapchat, etc., during the regular school day for non-instructional purposes and without the express permission of the teacher. (Consequence- Level 1-2)</a:t>
            </a:r>
          </a:p>
          <a:p>
            <a:r>
              <a:rPr lang="en-US" dirty="0"/>
              <a:t>Students shall not use audio or visual recording devices without the permission of a school administrator. This includes, but is not limited to, using recording devices to video, photograph or record misbehaviors or to violate the privacy of others. (Consequence- Level 1-3)</a:t>
            </a:r>
          </a:p>
          <a:p>
            <a:r>
              <a:rPr lang="en-US" dirty="0"/>
              <a:t>Cell phones/smart phones containing evidence of potential criminal activity …..may be permanently confiscated and provided to law enforcement. Students who use cell phones or visual recording devices to participate in inappropriate behavior or film inappropriate activity at school or to violate someone’s privacy may also be charged with a violation of the Student Code of Conduct. Behaviors that could result in disciplinary action include but are not limited to: </a:t>
            </a:r>
          </a:p>
          <a:p>
            <a:pPr lvl="1"/>
            <a:r>
              <a:rPr lang="en-US" dirty="0"/>
              <a:t>sending or showing inappropriate picture/video to another (other than a staff member); </a:t>
            </a:r>
          </a:p>
          <a:p>
            <a:pPr lvl="1"/>
            <a:r>
              <a:rPr lang="en-US" dirty="0"/>
              <a:t>sending or showing a picture/video of a student’s misconduct to another (other than a staff member); 	</a:t>
            </a:r>
          </a:p>
          <a:p>
            <a:pPr lvl="1"/>
            <a:r>
              <a:rPr lang="en-US" dirty="0"/>
              <a:t>or knowingly viewing an inappropriate picture/video on another’s device. Students charged with violating the Student Code of Conduct, may have the device confiscated by the school administrator or designee (Consequence- Level 2-3) </a:t>
            </a:r>
          </a:p>
          <a:p>
            <a:endParaRPr lang="en-US" dirty="0"/>
          </a:p>
        </p:txBody>
      </p:sp>
    </p:spTree>
    <p:extLst>
      <p:ext uri="{BB962C8B-B14F-4D97-AF65-F5344CB8AC3E}">
        <p14:creationId xmlns:p14="http://schemas.microsoft.com/office/powerpoint/2010/main" val="1519379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CCBD-F8C0-530F-5827-0A00F09CF0F4}"/>
              </a:ext>
            </a:extLst>
          </p:cNvPr>
          <p:cNvSpPr>
            <a:spLocks noGrp="1"/>
          </p:cNvSpPr>
          <p:nvPr>
            <p:ph type="title"/>
          </p:nvPr>
        </p:nvSpPr>
        <p:spPr/>
        <p:txBody>
          <a:bodyPr/>
          <a:lstStyle/>
          <a:p>
            <a:r>
              <a:rPr lang="en-US" dirty="0"/>
              <a:t>School Issued Laptops</a:t>
            </a:r>
          </a:p>
        </p:txBody>
      </p:sp>
      <p:sp>
        <p:nvSpPr>
          <p:cNvPr id="3" name="Content Placeholder 2">
            <a:extLst>
              <a:ext uri="{FF2B5EF4-FFF2-40B4-BE49-F238E27FC236}">
                <a16:creationId xmlns:a16="http://schemas.microsoft.com/office/drawing/2014/main" id="{16590C76-6DBC-A3F3-B854-ABB24B5FA67D}"/>
              </a:ext>
            </a:extLst>
          </p:cNvPr>
          <p:cNvSpPr>
            <a:spLocks noGrp="1"/>
          </p:cNvSpPr>
          <p:nvPr>
            <p:ph idx="1"/>
          </p:nvPr>
        </p:nvSpPr>
        <p:spPr/>
        <p:txBody>
          <a:bodyPr/>
          <a:lstStyle/>
          <a:p>
            <a:r>
              <a:rPr lang="en-US" dirty="0"/>
              <a:t>10</a:t>
            </a:r>
            <a:r>
              <a:rPr lang="en-US" baseline="30000" dirty="0"/>
              <a:t>th</a:t>
            </a:r>
            <a:r>
              <a:rPr lang="en-US" dirty="0"/>
              <a:t>- 12</a:t>
            </a:r>
            <a:r>
              <a:rPr lang="en-US" baseline="30000" dirty="0"/>
              <a:t>th</a:t>
            </a:r>
            <a:r>
              <a:rPr lang="en-US" dirty="0"/>
              <a:t> grade will be receiving their School Issued Laptops in September</a:t>
            </a:r>
          </a:p>
          <a:p>
            <a:r>
              <a:rPr lang="en-US" dirty="0"/>
              <a:t>County Laptop Device Insurance- $25 for the 2023-2024 SY</a:t>
            </a:r>
          </a:p>
          <a:p>
            <a:pPr lvl="1"/>
            <a:r>
              <a:rPr lang="en-US" dirty="0"/>
              <a:t>If you lose/damage the laptop and/or cord you will have to replace the item(s) at cost. </a:t>
            </a:r>
          </a:p>
          <a:p>
            <a:pPr lvl="1"/>
            <a:r>
              <a:rPr lang="en-US" dirty="0"/>
              <a:t>Link for insurance is on ‘</a:t>
            </a:r>
            <a:r>
              <a:rPr lang="en-US" i="1" dirty="0"/>
              <a:t>Paulding County High School Website</a:t>
            </a:r>
            <a:r>
              <a:rPr lang="en-US" dirty="0"/>
              <a:t>’ under ‘</a:t>
            </a:r>
            <a:r>
              <a:rPr lang="en-US" i="1" dirty="0"/>
              <a:t>School News</a:t>
            </a:r>
            <a:r>
              <a:rPr lang="en-US" dirty="0"/>
              <a:t>’.</a:t>
            </a:r>
          </a:p>
        </p:txBody>
      </p:sp>
    </p:spTree>
    <p:extLst>
      <p:ext uri="{BB962C8B-B14F-4D97-AF65-F5344CB8AC3E}">
        <p14:creationId xmlns:p14="http://schemas.microsoft.com/office/powerpoint/2010/main" val="57589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AF98-8BD4-AD5C-8885-3C499F2B6721}"/>
              </a:ext>
            </a:extLst>
          </p:cNvPr>
          <p:cNvSpPr>
            <a:spLocks noGrp="1"/>
          </p:cNvSpPr>
          <p:nvPr>
            <p:ph type="title"/>
          </p:nvPr>
        </p:nvSpPr>
        <p:spPr/>
        <p:txBody>
          <a:bodyPr>
            <a:normAutofit fontScale="90000"/>
          </a:bodyPr>
          <a:lstStyle/>
          <a:p>
            <a:r>
              <a:rPr lang="en-US" dirty="0"/>
              <a:t>Bathroom Passes</a:t>
            </a:r>
            <a:br>
              <a:rPr lang="en-US" dirty="0"/>
            </a:br>
            <a:r>
              <a:rPr lang="en-US" dirty="0"/>
              <a:t>(Color Coded Lanyards)</a:t>
            </a:r>
          </a:p>
        </p:txBody>
      </p:sp>
      <p:sp>
        <p:nvSpPr>
          <p:cNvPr id="3" name="Content Placeholder 2">
            <a:extLst>
              <a:ext uri="{FF2B5EF4-FFF2-40B4-BE49-F238E27FC236}">
                <a16:creationId xmlns:a16="http://schemas.microsoft.com/office/drawing/2014/main" id="{D4905CE0-2650-244D-9901-E7675CC07A1B}"/>
              </a:ext>
            </a:extLst>
          </p:cNvPr>
          <p:cNvSpPr>
            <a:spLocks noGrp="1"/>
          </p:cNvSpPr>
          <p:nvPr>
            <p:ph idx="1"/>
          </p:nvPr>
        </p:nvSpPr>
        <p:spPr/>
        <p:txBody>
          <a:bodyPr/>
          <a:lstStyle/>
          <a:p>
            <a:r>
              <a:rPr lang="en-US" dirty="0"/>
              <a:t>You will sign-out and sign-in your times that you leave and re-enter on the designated paper log within your classroom. </a:t>
            </a:r>
          </a:p>
          <a:p>
            <a:r>
              <a:rPr lang="en-US" dirty="0"/>
              <a:t>You must have the proper color designated lanyard that assigns you to your bathroom for your area. If you are not in your assigned bathroom, you will receive a referral.</a:t>
            </a:r>
          </a:p>
          <a:p>
            <a:r>
              <a:rPr lang="en-US" dirty="0"/>
              <a:t>1 lanyard per classroom (Yes, this means you go to the bathroom one at a time.)</a:t>
            </a:r>
          </a:p>
          <a:p>
            <a:pPr marL="36900" indent="0">
              <a:buNone/>
            </a:pPr>
            <a:endParaRPr lang="en-US" dirty="0"/>
          </a:p>
        </p:txBody>
      </p:sp>
    </p:spTree>
    <p:extLst>
      <p:ext uri="{BB962C8B-B14F-4D97-AF65-F5344CB8AC3E}">
        <p14:creationId xmlns:p14="http://schemas.microsoft.com/office/powerpoint/2010/main" val="388735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3C56-D9EB-4470-867D-B958927B1372}"/>
              </a:ext>
            </a:extLst>
          </p:cNvPr>
          <p:cNvSpPr>
            <a:spLocks noGrp="1"/>
          </p:cNvSpPr>
          <p:nvPr>
            <p:ph type="title"/>
          </p:nvPr>
        </p:nvSpPr>
        <p:spPr/>
        <p:txBody>
          <a:bodyPr/>
          <a:lstStyle/>
          <a:p>
            <a:r>
              <a:rPr lang="en-US" dirty="0"/>
              <a:t>Parent Portal</a:t>
            </a:r>
          </a:p>
        </p:txBody>
      </p:sp>
      <p:sp>
        <p:nvSpPr>
          <p:cNvPr id="3" name="Content Placeholder 2">
            <a:extLst>
              <a:ext uri="{FF2B5EF4-FFF2-40B4-BE49-F238E27FC236}">
                <a16:creationId xmlns:a16="http://schemas.microsoft.com/office/drawing/2014/main" id="{D5D539CD-68EF-4BFB-8B30-CB68F71BF9C1}"/>
              </a:ext>
            </a:extLst>
          </p:cNvPr>
          <p:cNvSpPr>
            <a:spLocks noGrp="1"/>
          </p:cNvSpPr>
          <p:nvPr>
            <p:ph idx="1"/>
          </p:nvPr>
        </p:nvSpPr>
        <p:spPr/>
        <p:txBody>
          <a:bodyPr>
            <a:normAutofit fontScale="92500"/>
          </a:bodyPr>
          <a:lstStyle/>
          <a:p>
            <a:r>
              <a:rPr lang="en-US" dirty="0"/>
              <a:t>Please make sure that you and your parents/guardians keep up with your Parent Portal account so that you know your grade status.</a:t>
            </a:r>
          </a:p>
          <a:p>
            <a:r>
              <a:rPr lang="en-US" dirty="0"/>
              <a:t>Parent Poral Instruction can be found on the following:</a:t>
            </a:r>
          </a:p>
          <a:p>
            <a:pPr lvl="2"/>
            <a:r>
              <a:rPr lang="en-US" dirty="0"/>
              <a:t>District website under ‘</a:t>
            </a:r>
            <a:r>
              <a:rPr lang="en-US" u="sng" dirty="0"/>
              <a:t>Parent Dashboard</a:t>
            </a:r>
            <a:r>
              <a:rPr lang="en-US" dirty="0"/>
              <a:t>’.</a:t>
            </a:r>
          </a:p>
          <a:p>
            <a:pPr lvl="2"/>
            <a:r>
              <a:rPr lang="en-US" dirty="0"/>
              <a:t>PCHS website under ‘</a:t>
            </a:r>
            <a:r>
              <a:rPr lang="en-US" u="sng" dirty="0"/>
              <a:t>School Announcements</a:t>
            </a:r>
            <a:r>
              <a:rPr lang="en-US" dirty="0"/>
              <a:t>’.</a:t>
            </a:r>
          </a:p>
          <a:p>
            <a:r>
              <a:rPr lang="en-US" dirty="0"/>
              <a:t>If you have difficulty accessing parent portal and need a reset, you can obtain a form by:</a:t>
            </a:r>
          </a:p>
          <a:p>
            <a:pPr lvl="1"/>
            <a:r>
              <a:rPr lang="en-US" dirty="0"/>
              <a:t>Going onto the PCHS website under ‘New Announcements’.</a:t>
            </a:r>
          </a:p>
          <a:p>
            <a:pPr lvl="1"/>
            <a:r>
              <a:rPr lang="en-US" dirty="0">
                <a:effectLst>
                  <a:outerShdw blurRad="38100" dist="38100" dir="2700000" algn="tl">
                    <a:srgbClr val="000000">
                      <a:alpha val="43137"/>
                    </a:srgbClr>
                  </a:outerShdw>
                </a:effectLst>
              </a:rPr>
              <a:t>See Mrs. Sharp or Mrs. Camp-Hollis in the front office</a:t>
            </a:r>
          </a:p>
        </p:txBody>
      </p:sp>
    </p:spTree>
    <p:extLst>
      <p:ext uri="{BB962C8B-B14F-4D97-AF65-F5344CB8AC3E}">
        <p14:creationId xmlns:p14="http://schemas.microsoft.com/office/powerpoint/2010/main" val="3635947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83F7-CA25-CF7D-9787-8ED2F6A49FE2}"/>
              </a:ext>
            </a:extLst>
          </p:cNvPr>
          <p:cNvSpPr>
            <a:spLocks noGrp="1"/>
          </p:cNvSpPr>
          <p:nvPr>
            <p:ph type="title"/>
          </p:nvPr>
        </p:nvSpPr>
        <p:spPr>
          <a:xfrm>
            <a:off x="1065503" y="859686"/>
            <a:ext cx="10353762" cy="1257300"/>
          </a:xfrm>
        </p:spPr>
        <p:txBody>
          <a:bodyPr/>
          <a:lstStyle/>
          <a:p>
            <a:r>
              <a:rPr lang="en-US" dirty="0"/>
              <a:t>Testing</a:t>
            </a:r>
          </a:p>
        </p:txBody>
      </p:sp>
      <p:sp>
        <p:nvSpPr>
          <p:cNvPr id="3" name="Content Placeholder 2">
            <a:extLst>
              <a:ext uri="{FF2B5EF4-FFF2-40B4-BE49-F238E27FC236}">
                <a16:creationId xmlns:a16="http://schemas.microsoft.com/office/drawing/2014/main" id="{29750192-C758-DB0A-12FD-BC8B1FD22C90}"/>
              </a:ext>
            </a:extLst>
          </p:cNvPr>
          <p:cNvSpPr>
            <a:spLocks noGrp="1"/>
          </p:cNvSpPr>
          <p:nvPr>
            <p:ph idx="1"/>
          </p:nvPr>
        </p:nvSpPr>
        <p:spPr>
          <a:xfrm>
            <a:off x="608509" y="2014350"/>
            <a:ext cx="10353762" cy="3714749"/>
          </a:xfrm>
        </p:spPr>
        <p:txBody>
          <a:bodyPr>
            <a:normAutofit fontScale="92500" lnSpcReduction="10000"/>
          </a:bodyPr>
          <a:lstStyle/>
          <a:p>
            <a:r>
              <a:rPr lang="en-US" b="1" dirty="0">
                <a:solidFill>
                  <a:srgbClr val="FFFF00"/>
                </a:solidFill>
              </a:rPr>
              <a:t>PSAT</a:t>
            </a:r>
            <a:r>
              <a:rPr lang="en-US" dirty="0"/>
              <a:t> </a:t>
            </a:r>
            <a:r>
              <a:rPr lang="en-US" dirty="0">
                <a:solidFill>
                  <a:srgbClr val="FFFF00"/>
                </a:solidFill>
              </a:rPr>
              <a:t>(Pre-SAT for college)</a:t>
            </a:r>
          </a:p>
          <a:p>
            <a:pPr lvl="1"/>
            <a:r>
              <a:rPr lang="en-US" dirty="0"/>
              <a:t>The county pays for all first-time 10</a:t>
            </a:r>
            <a:r>
              <a:rPr lang="en-US" baseline="30000" dirty="0"/>
              <a:t>th</a:t>
            </a:r>
            <a:r>
              <a:rPr lang="en-US" dirty="0"/>
              <a:t> graders to test.</a:t>
            </a:r>
          </a:p>
          <a:p>
            <a:pPr lvl="1"/>
            <a:r>
              <a:rPr lang="en-US" dirty="0"/>
              <a:t>9th and 11</a:t>
            </a:r>
            <a:r>
              <a:rPr lang="en-US" baseline="30000" dirty="0"/>
              <a:t>th</a:t>
            </a:r>
            <a:r>
              <a:rPr lang="en-US" dirty="0"/>
              <a:t> grade students can sign-up on </a:t>
            </a:r>
            <a:r>
              <a:rPr lang="en-US" dirty="0" err="1"/>
              <a:t>RevTrak</a:t>
            </a:r>
            <a:r>
              <a:rPr lang="en-US" dirty="0"/>
              <a:t> to take the assessment and are encouraged since this year PSAT will be taken on the computer, which is a brand-new format. </a:t>
            </a:r>
          </a:p>
          <a:p>
            <a:r>
              <a:rPr lang="en-US" b="1" dirty="0">
                <a:solidFill>
                  <a:srgbClr val="FFFF00"/>
                </a:solidFill>
              </a:rPr>
              <a:t>EOC</a:t>
            </a:r>
            <a:r>
              <a:rPr lang="en-US" dirty="0"/>
              <a:t> </a:t>
            </a:r>
            <a:r>
              <a:rPr lang="en-US" dirty="0">
                <a:solidFill>
                  <a:srgbClr val="FFFF00"/>
                </a:solidFill>
              </a:rPr>
              <a:t>(End-of-Course Assessment Final)</a:t>
            </a:r>
          </a:p>
          <a:p>
            <a:pPr lvl="1"/>
            <a:r>
              <a:rPr lang="en-US" dirty="0"/>
              <a:t>All students in EOC classes are required by the state to take this assessment. It counts as 20% of your overall grade. You need these classes to graduate. </a:t>
            </a:r>
          </a:p>
          <a:p>
            <a:r>
              <a:rPr lang="en-US" b="1" dirty="0">
                <a:solidFill>
                  <a:srgbClr val="FFFF00"/>
                </a:solidFill>
              </a:rPr>
              <a:t>AP (Advanced Placement)</a:t>
            </a:r>
          </a:p>
          <a:p>
            <a:pPr lvl="1"/>
            <a:r>
              <a:rPr lang="en-US" dirty="0"/>
              <a:t>If you are taking an AP class, you have the chance to get college credit. Sign up only for your section and semester as advised by your AP teacher. </a:t>
            </a:r>
          </a:p>
        </p:txBody>
      </p:sp>
      <p:sp>
        <p:nvSpPr>
          <p:cNvPr id="4" name="TextBox 3">
            <a:extLst>
              <a:ext uri="{FF2B5EF4-FFF2-40B4-BE49-F238E27FC236}">
                <a16:creationId xmlns:a16="http://schemas.microsoft.com/office/drawing/2014/main" id="{5D673832-5C80-2F90-A309-728F04DA5AC9}"/>
              </a:ext>
            </a:extLst>
          </p:cNvPr>
          <p:cNvSpPr txBox="1"/>
          <p:nvPr/>
        </p:nvSpPr>
        <p:spPr>
          <a:xfrm>
            <a:off x="783656" y="6026408"/>
            <a:ext cx="9729575" cy="461665"/>
          </a:xfrm>
          <a:prstGeom prst="rect">
            <a:avLst/>
          </a:prstGeom>
          <a:noFill/>
        </p:spPr>
        <p:txBody>
          <a:bodyPr wrap="square" rtlCol="0">
            <a:spAutoFit/>
          </a:bodyPr>
          <a:lstStyle/>
          <a:p>
            <a:r>
              <a:rPr lang="en-US" sz="2400" dirty="0">
                <a:solidFill>
                  <a:srgbClr val="00B0F0"/>
                </a:solidFill>
              </a:rPr>
              <a:t>Please see Ms. DJM if you have any questions about testing. </a:t>
            </a:r>
          </a:p>
        </p:txBody>
      </p:sp>
      <p:pic>
        <p:nvPicPr>
          <p:cNvPr id="6" name="Picture 5">
            <a:extLst>
              <a:ext uri="{FF2B5EF4-FFF2-40B4-BE49-F238E27FC236}">
                <a16:creationId xmlns:a16="http://schemas.microsoft.com/office/drawing/2014/main" id="{F4B4E9D8-7157-56E8-2CEB-677095841DEF}"/>
              </a:ext>
            </a:extLst>
          </p:cNvPr>
          <p:cNvPicPr>
            <a:picLocks noChangeAspect="1"/>
          </p:cNvPicPr>
          <p:nvPr/>
        </p:nvPicPr>
        <p:blipFill>
          <a:blip r:embed="rId2"/>
          <a:stretch>
            <a:fillRect/>
          </a:stretch>
        </p:blipFill>
        <p:spPr>
          <a:xfrm>
            <a:off x="5785390" y="228945"/>
            <a:ext cx="913989" cy="1007732"/>
          </a:xfrm>
          <a:prstGeom prst="rect">
            <a:avLst/>
          </a:prstGeom>
        </p:spPr>
      </p:pic>
    </p:spTree>
    <p:extLst>
      <p:ext uri="{BB962C8B-B14F-4D97-AF65-F5344CB8AC3E}">
        <p14:creationId xmlns:p14="http://schemas.microsoft.com/office/powerpoint/2010/main" val="181397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714020" y="-232945"/>
            <a:ext cx="10353762" cy="2400300"/>
          </a:xfrm>
        </p:spPr>
        <p:txBody>
          <a:bodyPr>
            <a:normAutofit/>
          </a:bodyPr>
          <a:lstStyle/>
          <a:p>
            <a:r>
              <a:rPr lang="en-US" sz="8000" dirty="0"/>
              <a:t>Introduction</a:t>
            </a:r>
          </a:p>
        </p:txBody>
      </p:sp>
      <p:graphicFrame>
        <p:nvGraphicFramePr>
          <p:cNvPr id="5" name="Content Placeholder 2" descr="SmartArt Graphic">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2834840826"/>
              </p:ext>
            </p:extLst>
          </p:nvPr>
        </p:nvGraphicFramePr>
        <p:xfrm>
          <a:off x="1577131" y="2606467"/>
          <a:ext cx="4518869" cy="3159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3E59CBE4-60DD-4593-B64D-7C4134CF93A4}"/>
              </a:ext>
            </a:extLst>
          </p:cNvPr>
          <p:cNvSpPr txBox="1"/>
          <p:nvPr/>
        </p:nvSpPr>
        <p:spPr>
          <a:xfrm>
            <a:off x="-796704" y="5097109"/>
            <a:ext cx="4994030" cy="584775"/>
          </a:xfrm>
          <a:prstGeom prst="rect">
            <a:avLst/>
          </a:prstGeom>
          <a:noFill/>
        </p:spPr>
        <p:txBody>
          <a:bodyPr wrap="square" rtlCol="0">
            <a:spAutoFit/>
          </a:bodyPr>
          <a:lstStyle/>
          <a:p>
            <a:pPr algn="ctr"/>
            <a:r>
              <a:rPr lang="en-US" sz="1600" dirty="0"/>
              <a:t>    Ms. </a:t>
            </a:r>
            <a:r>
              <a:rPr lang="en-US" sz="1600" dirty="0" err="1"/>
              <a:t>DeJohn-Mathis</a:t>
            </a:r>
            <a:r>
              <a:rPr lang="en-US" sz="1600" dirty="0"/>
              <a:t>, </a:t>
            </a:r>
          </a:p>
          <a:p>
            <a:pPr algn="ctr"/>
            <a:r>
              <a:rPr lang="en-US" sz="1600" dirty="0"/>
              <a:t>  12</a:t>
            </a:r>
            <a:r>
              <a:rPr lang="en-US" sz="1600" baseline="30000" dirty="0"/>
              <a:t>th</a:t>
            </a:r>
            <a:r>
              <a:rPr lang="en-US" sz="1600" dirty="0"/>
              <a:t> Grade Administrator</a:t>
            </a:r>
          </a:p>
        </p:txBody>
      </p:sp>
      <p:sp>
        <p:nvSpPr>
          <p:cNvPr id="6" name="TextBox 5">
            <a:extLst>
              <a:ext uri="{FF2B5EF4-FFF2-40B4-BE49-F238E27FC236}">
                <a16:creationId xmlns:a16="http://schemas.microsoft.com/office/drawing/2014/main" id="{8C1D3CD7-5E58-42BA-A8D4-77B6E0DA9794}"/>
              </a:ext>
            </a:extLst>
          </p:cNvPr>
          <p:cNvSpPr txBox="1"/>
          <p:nvPr/>
        </p:nvSpPr>
        <p:spPr>
          <a:xfrm>
            <a:off x="3640508" y="5097109"/>
            <a:ext cx="4562001" cy="1323439"/>
          </a:xfrm>
          <a:prstGeom prst="rect">
            <a:avLst/>
          </a:prstGeom>
          <a:noFill/>
        </p:spPr>
        <p:txBody>
          <a:bodyPr wrap="square" rtlCol="0">
            <a:spAutoFit/>
          </a:bodyPr>
          <a:lstStyle/>
          <a:p>
            <a:r>
              <a:rPr lang="en-US" sz="1600" dirty="0"/>
              <a:t>                        </a:t>
            </a:r>
            <a:r>
              <a:rPr lang="en-US" sz="1600" u="sng" dirty="0"/>
              <a:t>Guidance Counselors</a:t>
            </a:r>
            <a:endParaRPr lang="en-US" sz="1600" dirty="0"/>
          </a:p>
          <a:p>
            <a:r>
              <a:rPr lang="en-US" sz="1600" dirty="0"/>
              <a:t>(From Left to Right) Ms. Leatherwood (D-I), Ms. </a:t>
            </a:r>
            <a:r>
              <a:rPr lang="en-US" sz="1600" dirty="0" err="1"/>
              <a:t>Akomolede</a:t>
            </a:r>
            <a:r>
              <a:rPr lang="en-US" sz="1600" dirty="0"/>
              <a:t> (A-C), Mr. Wilkinson (J-O), Mr. Meunier (P-S), and Ms. Williams (T-Z)</a:t>
            </a:r>
          </a:p>
          <a:p>
            <a:endParaRPr lang="en-US" sz="1600" dirty="0"/>
          </a:p>
        </p:txBody>
      </p:sp>
      <p:sp>
        <p:nvSpPr>
          <p:cNvPr id="8" name="TextBox 7">
            <a:extLst>
              <a:ext uri="{FF2B5EF4-FFF2-40B4-BE49-F238E27FC236}">
                <a16:creationId xmlns:a16="http://schemas.microsoft.com/office/drawing/2014/main" id="{72D4C0E7-EC60-4E02-B90E-1C539D592A86}"/>
              </a:ext>
            </a:extLst>
          </p:cNvPr>
          <p:cNvSpPr txBox="1"/>
          <p:nvPr/>
        </p:nvSpPr>
        <p:spPr>
          <a:xfrm>
            <a:off x="9720409" y="5061601"/>
            <a:ext cx="6096000" cy="615553"/>
          </a:xfrm>
          <a:prstGeom prst="rect">
            <a:avLst/>
          </a:prstGeom>
          <a:noFill/>
        </p:spPr>
        <p:txBody>
          <a:bodyPr wrap="square">
            <a:spAutoFit/>
          </a:bodyPr>
          <a:lstStyle/>
          <a:p>
            <a:r>
              <a:rPr lang="en-US" sz="1800" dirty="0"/>
              <a:t> </a:t>
            </a:r>
            <a:r>
              <a:rPr lang="en-US" sz="1600" dirty="0"/>
              <a:t>Mr. Goodison, </a:t>
            </a:r>
          </a:p>
          <a:p>
            <a:r>
              <a:rPr lang="en-US" sz="1600" dirty="0"/>
              <a:t> Senior Advisor</a:t>
            </a:r>
          </a:p>
        </p:txBody>
      </p:sp>
      <p:pic>
        <p:nvPicPr>
          <p:cNvPr id="12" name="Picture 11">
            <a:extLst>
              <a:ext uri="{FF2B5EF4-FFF2-40B4-BE49-F238E27FC236}">
                <a16:creationId xmlns:a16="http://schemas.microsoft.com/office/drawing/2014/main" id="{8E0BCC0C-594B-424C-A576-5308BAA965EE}"/>
              </a:ext>
            </a:extLst>
          </p:cNvPr>
          <p:cNvPicPr>
            <a:picLocks noChangeAspect="1"/>
          </p:cNvPicPr>
          <p:nvPr/>
        </p:nvPicPr>
        <p:blipFill>
          <a:blip r:embed="rId9"/>
          <a:stretch>
            <a:fillRect/>
          </a:stretch>
        </p:blipFill>
        <p:spPr>
          <a:xfrm>
            <a:off x="8869095" y="1831762"/>
            <a:ext cx="2865273" cy="3194475"/>
          </a:xfrm>
          <a:prstGeom prst="rect">
            <a:avLst/>
          </a:prstGeom>
        </p:spPr>
      </p:pic>
      <p:pic>
        <p:nvPicPr>
          <p:cNvPr id="11" name="Picture 10">
            <a:extLst>
              <a:ext uri="{FF2B5EF4-FFF2-40B4-BE49-F238E27FC236}">
                <a16:creationId xmlns:a16="http://schemas.microsoft.com/office/drawing/2014/main" id="{E2B00036-432C-D148-2CAA-24257A08A521}"/>
              </a:ext>
            </a:extLst>
          </p:cNvPr>
          <p:cNvPicPr>
            <a:picLocks noChangeAspect="1"/>
          </p:cNvPicPr>
          <p:nvPr/>
        </p:nvPicPr>
        <p:blipFill>
          <a:blip r:embed="rId10"/>
          <a:stretch>
            <a:fillRect/>
          </a:stretch>
        </p:blipFill>
        <p:spPr>
          <a:xfrm>
            <a:off x="931893" y="1866671"/>
            <a:ext cx="1775093" cy="3159566"/>
          </a:xfrm>
          <a:prstGeom prst="rect">
            <a:avLst/>
          </a:prstGeom>
        </p:spPr>
      </p:pic>
      <p:pic>
        <p:nvPicPr>
          <p:cNvPr id="14" name="Picture 13">
            <a:extLst>
              <a:ext uri="{FF2B5EF4-FFF2-40B4-BE49-F238E27FC236}">
                <a16:creationId xmlns:a16="http://schemas.microsoft.com/office/drawing/2014/main" id="{A98B7147-1CFC-02D0-E5C7-9662235E0DE5}"/>
              </a:ext>
            </a:extLst>
          </p:cNvPr>
          <p:cNvPicPr>
            <a:picLocks noChangeAspect="1"/>
          </p:cNvPicPr>
          <p:nvPr/>
        </p:nvPicPr>
        <p:blipFill>
          <a:blip r:embed="rId11"/>
          <a:stretch>
            <a:fillRect/>
          </a:stretch>
        </p:blipFill>
        <p:spPr>
          <a:xfrm>
            <a:off x="3548829" y="1821742"/>
            <a:ext cx="4653680" cy="3184478"/>
          </a:xfrm>
          <a:prstGeom prst="rect">
            <a:avLst/>
          </a:prstGeom>
        </p:spPr>
      </p:pic>
    </p:spTree>
    <p:extLst>
      <p:ext uri="{BB962C8B-B14F-4D97-AF65-F5344CB8AC3E}">
        <p14:creationId xmlns:p14="http://schemas.microsoft.com/office/powerpoint/2010/main" val="651443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D994-0161-473D-AD5F-2357DCDF5571}"/>
              </a:ext>
            </a:extLst>
          </p:cNvPr>
          <p:cNvSpPr>
            <a:spLocks noGrp="1"/>
          </p:cNvSpPr>
          <p:nvPr>
            <p:ph type="title"/>
          </p:nvPr>
        </p:nvSpPr>
        <p:spPr>
          <a:xfrm>
            <a:off x="663702" y="-54708"/>
            <a:ext cx="10353762" cy="1257300"/>
          </a:xfrm>
        </p:spPr>
        <p:txBody>
          <a:bodyPr/>
          <a:lstStyle/>
          <a:p>
            <a:r>
              <a:rPr lang="en-US" dirty="0"/>
              <a:t>Senior Information</a:t>
            </a:r>
          </a:p>
        </p:txBody>
      </p:sp>
      <p:sp>
        <p:nvSpPr>
          <p:cNvPr id="3" name="Content Placeholder 2">
            <a:extLst>
              <a:ext uri="{FF2B5EF4-FFF2-40B4-BE49-F238E27FC236}">
                <a16:creationId xmlns:a16="http://schemas.microsoft.com/office/drawing/2014/main" id="{5EB455DE-B4C9-4C2A-9209-10A7DAF4315C}"/>
              </a:ext>
            </a:extLst>
          </p:cNvPr>
          <p:cNvSpPr>
            <a:spLocks noGrp="1"/>
          </p:cNvSpPr>
          <p:nvPr>
            <p:ph idx="1"/>
          </p:nvPr>
        </p:nvSpPr>
        <p:spPr>
          <a:xfrm>
            <a:off x="276371" y="1021988"/>
            <a:ext cx="11915629" cy="5752122"/>
          </a:xfrm>
        </p:spPr>
        <p:txBody>
          <a:bodyPr>
            <a:normAutofit fontScale="70000" lnSpcReduction="20000"/>
          </a:bodyPr>
          <a:lstStyle/>
          <a:p>
            <a:r>
              <a:rPr lang="en-US" dirty="0"/>
              <a:t>Don’t mess around with your grades, especially this year! We love to see Mr. Jordan, but not to have to recover your grades so you can graduate. </a:t>
            </a:r>
          </a:p>
          <a:p>
            <a:r>
              <a:rPr lang="en-US" dirty="0"/>
              <a:t>Senior Meeting about Caps and Gowns will be forthcoming (September/October)</a:t>
            </a:r>
          </a:p>
          <a:p>
            <a:r>
              <a:rPr lang="en-US" dirty="0"/>
              <a:t>Senior Pictures</a:t>
            </a:r>
          </a:p>
          <a:p>
            <a:pPr lvl="1"/>
            <a:r>
              <a:rPr lang="en-US" dirty="0"/>
              <a:t>Must be taken through Cady Studios</a:t>
            </a:r>
          </a:p>
          <a:p>
            <a:pPr lvl="1"/>
            <a:r>
              <a:rPr lang="en-US" dirty="0"/>
              <a:t>Road Shoot </a:t>
            </a:r>
            <a:r>
              <a:rPr lang="en-US" dirty="0">
                <a:sym typeface="Wingdings" panose="05000000000000000000" pitchFamily="2" charset="2"/>
              </a:rPr>
              <a:t> </a:t>
            </a:r>
            <a:r>
              <a:rPr lang="en-US" b="1" u="sng" dirty="0">
                <a:sym typeface="Wingdings" panose="05000000000000000000" pitchFamily="2" charset="2"/>
              </a:rPr>
              <a:t>Wednesday, August 24</a:t>
            </a:r>
            <a:r>
              <a:rPr lang="en-US" b="1" u="sng" baseline="30000" dirty="0">
                <a:sym typeface="Wingdings" panose="05000000000000000000" pitchFamily="2" charset="2"/>
              </a:rPr>
              <a:t>th</a:t>
            </a:r>
            <a:r>
              <a:rPr lang="en-US" b="1" dirty="0">
                <a:sym typeface="Wingdings" panose="05000000000000000000" pitchFamily="2" charset="2"/>
              </a:rPr>
              <a:t> </a:t>
            </a:r>
            <a:r>
              <a:rPr lang="en-US" dirty="0">
                <a:sym typeface="Wingdings" panose="05000000000000000000" pitchFamily="2" charset="2"/>
              </a:rPr>
              <a:t>and </a:t>
            </a:r>
            <a:r>
              <a:rPr lang="en-US" b="1" u="sng" dirty="0">
                <a:sym typeface="Wingdings" panose="05000000000000000000" pitchFamily="2" charset="2"/>
              </a:rPr>
              <a:t>Tuesday, October 26</a:t>
            </a:r>
            <a:r>
              <a:rPr lang="en-US" b="1" u="sng" baseline="30000" dirty="0">
                <a:sym typeface="Wingdings" panose="05000000000000000000" pitchFamily="2" charset="2"/>
              </a:rPr>
              <a:t>th</a:t>
            </a:r>
            <a:r>
              <a:rPr lang="en-US" b="1" dirty="0">
                <a:sym typeface="Wingdings" panose="05000000000000000000" pitchFamily="2" charset="2"/>
              </a:rPr>
              <a:t> </a:t>
            </a:r>
            <a:r>
              <a:rPr lang="en-US" dirty="0">
                <a:sym typeface="Wingdings" panose="05000000000000000000" pitchFamily="2" charset="2"/>
              </a:rPr>
              <a:t>from 9:30 am- 6:00 pm </a:t>
            </a:r>
          </a:p>
          <a:p>
            <a:pPr lvl="3"/>
            <a:r>
              <a:rPr lang="en-US" dirty="0">
                <a:sym typeface="Wingdings" panose="05000000000000000000" pitchFamily="2" charset="2"/>
              </a:rPr>
              <a:t>Go to Cady.com  Click on ‘Your Senior Story Starts’  Click on ‘Start Now’  Enter ‘Paulding County’ as high school  Choose ‘School Scenes’  ‘Select Your Date’</a:t>
            </a:r>
          </a:p>
          <a:p>
            <a:r>
              <a:rPr lang="en-US" dirty="0"/>
              <a:t>Homecoming (vs. Newnan)</a:t>
            </a:r>
            <a:endParaRPr lang="en-US" dirty="0">
              <a:sym typeface="Wingdings" panose="05000000000000000000" pitchFamily="2" charset="2"/>
            </a:endParaRPr>
          </a:p>
          <a:p>
            <a:pPr lvl="1"/>
            <a:r>
              <a:rPr lang="en-US" dirty="0">
                <a:sym typeface="Wingdings" panose="05000000000000000000" pitchFamily="2" charset="2"/>
              </a:rPr>
              <a:t>Parade  Wednesday, September 13</a:t>
            </a:r>
            <a:r>
              <a:rPr lang="en-US" baseline="30000" dirty="0">
                <a:sym typeface="Wingdings" panose="05000000000000000000" pitchFamily="2" charset="2"/>
              </a:rPr>
              <a:t>th</a:t>
            </a:r>
            <a:endParaRPr lang="en-US" dirty="0">
              <a:sym typeface="Wingdings" panose="05000000000000000000" pitchFamily="2" charset="2"/>
            </a:endParaRPr>
          </a:p>
          <a:p>
            <a:pPr lvl="1"/>
            <a:r>
              <a:rPr lang="en-US" dirty="0">
                <a:sym typeface="Wingdings" panose="05000000000000000000" pitchFamily="2" charset="2"/>
              </a:rPr>
              <a:t>Game  Friday, September 15</a:t>
            </a:r>
            <a:r>
              <a:rPr lang="en-US" baseline="30000" dirty="0">
                <a:sym typeface="Wingdings" panose="05000000000000000000" pitchFamily="2" charset="2"/>
              </a:rPr>
              <a:t>th</a:t>
            </a:r>
            <a:r>
              <a:rPr lang="en-US" dirty="0">
                <a:sym typeface="Wingdings" panose="05000000000000000000" pitchFamily="2" charset="2"/>
              </a:rPr>
              <a:t> </a:t>
            </a:r>
          </a:p>
          <a:p>
            <a:pPr lvl="1"/>
            <a:r>
              <a:rPr lang="en-US" dirty="0"/>
              <a:t>Dance </a:t>
            </a:r>
            <a:r>
              <a:rPr lang="en-US" dirty="0">
                <a:sym typeface="Wingdings" panose="05000000000000000000" pitchFamily="2" charset="2"/>
              </a:rPr>
              <a:t> Saturday, September 16</a:t>
            </a:r>
            <a:r>
              <a:rPr lang="en-US" baseline="30000" dirty="0">
                <a:sym typeface="Wingdings" panose="05000000000000000000" pitchFamily="2" charset="2"/>
              </a:rPr>
              <a:t>th</a:t>
            </a:r>
            <a:r>
              <a:rPr lang="en-US" dirty="0">
                <a:sym typeface="Wingdings" panose="05000000000000000000" pitchFamily="2" charset="2"/>
              </a:rPr>
              <a:t> </a:t>
            </a:r>
            <a:endParaRPr lang="en-US" dirty="0"/>
          </a:p>
          <a:p>
            <a:r>
              <a:rPr lang="en-US" dirty="0"/>
              <a:t>Fall 2023 Homecoming Court Application (Main Office </a:t>
            </a:r>
            <a:r>
              <a:rPr lang="en-US" dirty="0">
                <a:sym typeface="Wingdings" panose="05000000000000000000" pitchFamily="2" charset="2"/>
              </a:rPr>
              <a:t> </a:t>
            </a:r>
            <a:r>
              <a:rPr lang="en-US" dirty="0"/>
              <a:t>Due August 25</a:t>
            </a:r>
            <a:r>
              <a:rPr lang="en-US" baseline="30000" dirty="0"/>
              <a:t>th</a:t>
            </a:r>
            <a:r>
              <a:rPr lang="en-US" dirty="0"/>
              <a:t>)</a:t>
            </a:r>
          </a:p>
          <a:p>
            <a:r>
              <a:rPr lang="en-US" dirty="0"/>
              <a:t>Junior/Senior Prom</a:t>
            </a:r>
          </a:p>
          <a:p>
            <a:pPr lvl="1"/>
            <a:r>
              <a:rPr lang="en-US" dirty="0"/>
              <a:t>When: Friday, March 8</a:t>
            </a:r>
            <a:r>
              <a:rPr lang="en-US" baseline="30000" dirty="0"/>
              <a:t>th</a:t>
            </a:r>
            <a:r>
              <a:rPr lang="en-US" dirty="0"/>
              <a:t> (6 pm- 10 pm)</a:t>
            </a:r>
          </a:p>
          <a:p>
            <a:pPr lvl="1"/>
            <a:r>
              <a:rPr lang="en-US" dirty="0"/>
              <a:t>Where: </a:t>
            </a:r>
            <a:r>
              <a:rPr lang="en-US" dirty="0" err="1"/>
              <a:t>Ventanas</a:t>
            </a:r>
            <a:r>
              <a:rPr lang="en-US" dirty="0"/>
              <a:t>- </a:t>
            </a:r>
            <a:r>
              <a:rPr lang="en-US"/>
              <a:t>Downtown Atlanta</a:t>
            </a:r>
          </a:p>
          <a:p>
            <a:pPr lvl="1"/>
            <a:r>
              <a:rPr lang="en-US" dirty="0"/>
              <a:t>Senior Dues</a:t>
            </a:r>
            <a:r>
              <a:rPr lang="en-US" dirty="0">
                <a:sym typeface="Wingdings" panose="05000000000000000000" pitchFamily="2" charset="2"/>
              </a:rPr>
              <a:t> (Pay on </a:t>
            </a:r>
            <a:r>
              <a:rPr lang="en-US" dirty="0" err="1">
                <a:sym typeface="Wingdings" panose="05000000000000000000" pitchFamily="2" charset="2"/>
              </a:rPr>
              <a:t>RevTrak</a:t>
            </a:r>
            <a:r>
              <a:rPr lang="en-US" dirty="0">
                <a:sym typeface="Wingdings" panose="05000000000000000000" pitchFamily="2" charset="2"/>
              </a:rPr>
              <a:t>)</a:t>
            </a:r>
            <a:endParaRPr lang="en-US" dirty="0"/>
          </a:p>
          <a:p>
            <a:pPr lvl="1"/>
            <a:r>
              <a:rPr lang="en-US" dirty="0"/>
              <a:t>$65  (August 1</a:t>
            </a:r>
            <a:r>
              <a:rPr lang="en-US" baseline="30000" dirty="0"/>
              <a:t>st</a:t>
            </a:r>
            <a:r>
              <a:rPr lang="en-US" dirty="0"/>
              <a:t>- January 1</a:t>
            </a:r>
            <a:r>
              <a:rPr lang="en-US" baseline="30000" dirty="0"/>
              <a:t>st</a:t>
            </a:r>
            <a:r>
              <a:rPr lang="en-US" dirty="0"/>
              <a:t>)</a:t>
            </a:r>
          </a:p>
          <a:p>
            <a:pPr lvl="1"/>
            <a:r>
              <a:rPr lang="en-US" dirty="0"/>
              <a:t>$85 (January 2</a:t>
            </a:r>
            <a:r>
              <a:rPr lang="en-US" baseline="30000" dirty="0"/>
              <a:t>nd</a:t>
            </a:r>
            <a:r>
              <a:rPr lang="en-US" dirty="0"/>
              <a:t>- June 1</a:t>
            </a:r>
            <a:r>
              <a:rPr lang="en-US" baseline="30000" dirty="0"/>
              <a:t>st</a:t>
            </a:r>
            <a:r>
              <a:rPr lang="en-US" dirty="0"/>
              <a:t>)</a:t>
            </a:r>
            <a:endParaRPr lang="en-US" baseline="30000" dirty="0"/>
          </a:p>
          <a:p>
            <a:pPr lvl="1"/>
            <a:endParaRPr lang="en-US" baseline="30000" dirty="0"/>
          </a:p>
        </p:txBody>
      </p:sp>
    </p:spTree>
    <p:extLst>
      <p:ext uri="{BB962C8B-B14F-4D97-AF65-F5344CB8AC3E}">
        <p14:creationId xmlns:p14="http://schemas.microsoft.com/office/powerpoint/2010/main" val="230280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1B8F-F857-4A8F-B4B7-138C1E8911D6}"/>
              </a:ext>
            </a:extLst>
          </p:cNvPr>
          <p:cNvSpPr>
            <a:spLocks noGrp="1"/>
          </p:cNvSpPr>
          <p:nvPr>
            <p:ph type="title"/>
          </p:nvPr>
        </p:nvSpPr>
        <p:spPr>
          <a:xfrm>
            <a:off x="671518" y="0"/>
            <a:ext cx="10353762" cy="1257300"/>
          </a:xfrm>
        </p:spPr>
        <p:txBody>
          <a:bodyPr/>
          <a:lstStyle/>
          <a:p>
            <a:r>
              <a:rPr lang="en-US" dirty="0"/>
              <a:t>Attendance</a:t>
            </a:r>
          </a:p>
        </p:txBody>
      </p:sp>
      <p:sp>
        <p:nvSpPr>
          <p:cNvPr id="3" name="Content Placeholder 2">
            <a:extLst>
              <a:ext uri="{FF2B5EF4-FFF2-40B4-BE49-F238E27FC236}">
                <a16:creationId xmlns:a16="http://schemas.microsoft.com/office/drawing/2014/main" id="{FC646D0A-DF72-46B9-B643-BE6ABA8324CA}"/>
              </a:ext>
            </a:extLst>
          </p:cNvPr>
          <p:cNvSpPr>
            <a:spLocks noGrp="1"/>
          </p:cNvSpPr>
          <p:nvPr>
            <p:ph idx="1"/>
          </p:nvPr>
        </p:nvSpPr>
        <p:spPr>
          <a:xfrm>
            <a:off x="919119" y="1162051"/>
            <a:ext cx="10353762" cy="4171950"/>
          </a:xfrm>
        </p:spPr>
        <p:txBody>
          <a:bodyPr>
            <a:normAutofit fontScale="92500" lnSpcReduction="20000"/>
          </a:bodyPr>
          <a:lstStyle/>
          <a:p>
            <a:r>
              <a:rPr lang="en-US" dirty="0"/>
              <a:t>Excuses, Bus Notes and Sign In/Sign Out Notes</a:t>
            </a:r>
          </a:p>
          <a:p>
            <a:pPr lvl="1"/>
            <a:r>
              <a:rPr lang="en-US" dirty="0"/>
              <a:t>Parents can fax or email to the school, or put into the basket outside of the main office</a:t>
            </a:r>
          </a:p>
          <a:p>
            <a:pPr marL="450000" lvl="1" indent="0">
              <a:buNone/>
            </a:pPr>
            <a:endParaRPr lang="en-US" dirty="0"/>
          </a:p>
          <a:p>
            <a:r>
              <a:rPr lang="en-US" dirty="0"/>
              <a:t>Tardy to School</a:t>
            </a:r>
          </a:p>
          <a:p>
            <a:pPr lvl="1"/>
            <a:r>
              <a:rPr lang="en-US" dirty="0"/>
              <a:t>If you aren’t in your class by 8:35 am and the bell rings, you must report to the office, sign-in and get a pass to go to class.</a:t>
            </a:r>
          </a:p>
          <a:p>
            <a:pPr lvl="1"/>
            <a:r>
              <a:rPr lang="en-US" dirty="0"/>
              <a:t>Excused </a:t>
            </a:r>
            <a:r>
              <a:rPr lang="en-US" dirty="0" err="1"/>
              <a:t>tardies</a:t>
            </a:r>
            <a:r>
              <a:rPr lang="en-US" dirty="0"/>
              <a:t> are NOT car problems, traffic, oversleeping, or staying in your car until the last minute to come into the school because you were eating breakfast.</a:t>
            </a:r>
          </a:p>
          <a:p>
            <a:pPr lvl="1"/>
            <a:r>
              <a:rPr lang="en-US" dirty="0"/>
              <a:t>Only 3 parent excuses for tardiness may be accepted in a semester</a:t>
            </a:r>
          </a:p>
          <a:p>
            <a:pPr marL="450000" lvl="1" indent="0">
              <a:buNone/>
            </a:pPr>
            <a:endParaRPr lang="en-US" dirty="0"/>
          </a:p>
          <a:p>
            <a:r>
              <a:rPr lang="en-US" dirty="0"/>
              <a:t>Skipping- More than 5 minutes after the bell has rung</a:t>
            </a:r>
          </a:p>
        </p:txBody>
      </p:sp>
    </p:spTree>
    <p:extLst>
      <p:ext uri="{BB962C8B-B14F-4D97-AF65-F5344CB8AC3E}">
        <p14:creationId xmlns:p14="http://schemas.microsoft.com/office/powerpoint/2010/main" val="41594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1B8F-F857-4A8F-B4B7-138C1E8911D6}"/>
              </a:ext>
            </a:extLst>
          </p:cNvPr>
          <p:cNvSpPr>
            <a:spLocks noGrp="1"/>
          </p:cNvSpPr>
          <p:nvPr>
            <p:ph type="title"/>
          </p:nvPr>
        </p:nvSpPr>
        <p:spPr>
          <a:xfrm>
            <a:off x="671518" y="0"/>
            <a:ext cx="10353762" cy="1257300"/>
          </a:xfrm>
        </p:spPr>
        <p:txBody>
          <a:bodyPr/>
          <a:lstStyle/>
          <a:p>
            <a:r>
              <a:rPr lang="en-US" dirty="0"/>
              <a:t>Attendance</a:t>
            </a:r>
          </a:p>
        </p:txBody>
      </p:sp>
      <p:sp>
        <p:nvSpPr>
          <p:cNvPr id="3" name="Content Placeholder 2">
            <a:extLst>
              <a:ext uri="{FF2B5EF4-FFF2-40B4-BE49-F238E27FC236}">
                <a16:creationId xmlns:a16="http://schemas.microsoft.com/office/drawing/2014/main" id="{FC646D0A-DF72-46B9-B643-BE6ABA8324CA}"/>
              </a:ext>
            </a:extLst>
          </p:cNvPr>
          <p:cNvSpPr>
            <a:spLocks noGrp="1"/>
          </p:cNvSpPr>
          <p:nvPr>
            <p:ph idx="1"/>
          </p:nvPr>
        </p:nvSpPr>
        <p:spPr>
          <a:xfrm>
            <a:off x="427839" y="1162051"/>
            <a:ext cx="10845042" cy="5180026"/>
          </a:xfrm>
        </p:spPr>
        <p:txBody>
          <a:bodyPr>
            <a:normAutofit fontScale="85000" lnSpcReduction="20000"/>
          </a:bodyPr>
          <a:lstStyle/>
          <a:p>
            <a:r>
              <a:rPr lang="en-US" dirty="0"/>
              <a:t>Tardy- Not in the room by the bell ringing</a:t>
            </a:r>
          </a:p>
          <a:p>
            <a:endParaRPr lang="en-US" dirty="0"/>
          </a:p>
          <a:p>
            <a:pPr marL="0" marR="0" indent="0" hangingPunct="0">
              <a:spcBef>
                <a:spcPts val="0"/>
              </a:spcBef>
              <a:spcAft>
                <a:spcPts val="0"/>
              </a:spcAft>
              <a:buNone/>
            </a:pPr>
            <a:r>
              <a:rPr lang="en-US" sz="1800" b="1" u="sng" spc="0" dirty="0">
                <a:effectLst/>
                <a:latin typeface="Times New Roman" panose="02020603050405020304" pitchFamily="18" charset="0"/>
                <a:ea typeface="Times New Roman" panose="02020603050405020304" pitchFamily="18" charset="0"/>
              </a:rPr>
              <a:t>CONSEQUENCES FOR TARDINESS</a:t>
            </a:r>
            <a:endParaRPr lang="en-US" sz="1800" dirty="0">
              <a:effectLst/>
              <a:latin typeface="Times New Roman" panose="02020603050405020304" pitchFamily="18" charset="0"/>
              <a:ea typeface="Times New Roman" panose="02020603050405020304" pitchFamily="18" charset="0"/>
            </a:endParaRPr>
          </a:p>
          <a:p>
            <a:pPr marL="0" marR="0" indent="0" algn="just" hangingPunct="0">
              <a:spcBef>
                <a:spcPts val="0"/>
              </a:spcBef>
              <a:spcAft>
                <a:spcPts val="0"/>
              </a:spcAft>
              <a:buNone/>
            </a:pPr>
            <a:r>
              <a:rPr lang="en-US" sz="1800" spc="0" dirty="0">
                <a:effectLst/>
                <a:latin typeface="Times New Roman" panose="02020603050405020304" pitchFamily="18" charset="0"/>
                <a:ea typeface="Times New Roman" panose="02020603050405020304" pitchFamily="18" charset="0"/>
              </a:rPr>
              <a:t>The attendance clerk will designate if the tardy is excused or unexcused.  Unexcused tardies to school and/or class</a:t>
            </a:r>
            <a:r>
              <a:rPr lang="en-US" sz="1800" b="1" spc="0" dirty="0">
                <a:effectLst/>
                <a:latin typeface="Times New Roman" panose="02020603050405020304" pitchFamily="18" charset="0"/>
                <a:ea typeface="Times New Roman" panose="02020603050405020304" pitchFamily="18" charset="0"/>
              </a:rPr>
              <a:t> </a:t>
            </a:r>
            <a:r>
              <a:rPr lang="en-US" sz="1800" spc="0" dirty="0">
                <a:effectLst/>
                <a:latin typeface="Times New Roman" panose="02020603050405020304" pitchFamily="18" charset="0"/>
                <a:ea typeface="Times New Roman" panose="02020603050405020304" pitchFamily="18" charset="0"/>
              </a:rPr>
              <a:t>in a 9-week period will be handled as follows:</a:t>
            </a:r>
            <a:endParaRPr lang="en-US" sz="1800" dirty="0">
              <a:effectLst/>
              <a:latin typeface="Times New Roman" panose="02020603050405020304" pitchFamily="18" charset="0"/>
              <a:ea typeface="Times New Roman" panose="02020603050405020304" pitchFamily="18" charset="0"/>
            </a:endParaRPr>
          </a:p>
          <a:p>
            <a:pPr marL="0" marR="0" indent="0" algn="just" hangingPunc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r>
              <a:rPr lang="en-US" sz="1800" spc="0" dirty="0">
                <a:effectLst/>
                <a:latin typeface="Times New Roman" panose="02020603050405020304" pitchFamily="18" charset="0"/>
                <a:ea typeface="Times New Roman" panose="02020603050405020304" pitchFamily="18" charset="0"/>
              </a:rPr>
              <a:t>1</a:t>
            </a:r>
            <a:r>
              <a:rPr lang="en-US" sz="1800" spc="0" baseline="30000" dirty="0">
                <a:effectLst/>
                <a:latin typeface="Times New Roman" panose="02020603050405020304" pitchFamily="18" charset="0"/>
                <a:ea typeface="Times New Roman" panose="02020603050405020304" pitchFamily="18" charset="0"/>
              </a:rPr>
              <a:t>st</a:t>
            </a:r>
            <a:r>
              <a:rPr lang="en-US" sz="1800" spc="0" dirty="0">
                <a:effectLst/>
                <a:latin typeface="Times New Roman" panose="02020603050405020304" pitchFamily="18" charset="0"/>
                <a:ea typeface="Times New Roman" panose="02020603050405020304" pitchFamily="18" charset="0"/>
              </a:rPr>
              <a:t>-2nd cumulative tardy to a class:	  Parent notification given through IC call home</a:t>
            </a:r>
            <a:endParaRPr lang="en-US" sz="1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3</a:t>
            </a:r>
            <a:r>
              <a:rPr lang="en-US" sz="1800" baseline="30000" dirty="0">
                <a:effectLst/>
                <a:latin typeface="Times New Roman" panose="02020603050405020304" pitchFamily="18" charset="0"/>
                <a:ea typeface="Times New Roman" panose="02020603050405020304" pitchFamily="18" charset="0"/>
              </a:rPr>
              <a:t>rd</a:t>
            </a:r>
            <a:r>
              <a:rPr lang="en-US" sz="1800" dirty="0">
                <a:effectLst/>
                <a:latin typeface="Times New Roman" panose="02020603050405020304" pitchFamily="18" charset="0"/>
                <a:ea typeface="Times New Roman" panose="02020603050405020304" pitchFamily="18" charset="0"/>
              </a:rPr>
              <a:t> </a:t>
            </a:r>
            <a:r>
              <a:rPr lang="en-US" sz="1800" spc="0" dirty="0">
                <a:effectLst/>
                <a:latin typeface="Times New Roman" panose="02020603050405020304" pitchFamily="18" charset="0"/>
                <a:ea typeface="Times New Roman" panose="02020603050405020304" pitchFamily="18" charset="0"/>
              </a:rPr>
              <a:t>cumulative tardy to a class:	  Tuesday/Thursday Detention AM (7:30 am- 8:15 am)	</a:t>
            </a:r>
          </a:p>
          <a:p>
            <a:pPr marL="0" marR="0" indent="0" hangingPunc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PM (3:30 pm- 4:15 pm)</a:t>
            </a:r>
          </a:p>
          <a:p>
            <a:pPr marL="0" marR="0" indent="0" hangingPunc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Detention must be served within 1 week of initial assignment</a:t>
            </a:r>
          </a:p>
          <a:p>
            <a:pPr marL="0" marR="0" indent="0" hangingPunct="0">
              <a:spcBef>
                <a:spcPts val="0"/>
              </a:spcBef>
              <a:spcAft>
                <a:spcPts val="0"/>
              </a:spcAft>
              <a:buNone/>
            </a:pPr>
            <a:r>
              <a:rPr lang="en-US" sz="1800" spc="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6900" indent="0">
              <a:buNone/>
            </a:pPr>
            <a:r>
              <a:rPr lang="en-US" sz="1800" spc="0" dirty="0">
                <a:effectLst/>
                <a:latin typeface="Times New Roman" panose="02020603050405020304" pitchFamily="18" charset="0"/>
                <a:ea typeface="Times" panose="02020603050405020304" pitchFamily="18" charset="0"/>
              </a:rPr>
              <a:t>Failure to Serve AM/PM Detention: Saturday School (9am-12pm)</a:t>
            </a:r>
          </a:p>
          <a:p>
            <a:pPr marL="36900" indent="0">
              <a:buNone/>
            </a:pPr>
            <a:r>
              <a:rPr lang="en-US" sz="1800" spc="0" dirty="0">
                <a:effectLst/>
                <a:latin typeface="Times New Roman" panose="02020603050405020304" pitchFamily="18" charset="0"/>
                <a:ea typeface="Times" panose="02020603050405020304" pitchFamily="18" charset="0"/>
              </a:rPr>
              <a:t>Failure to Serve Saturday School: 2 Days OSS</a:t>
            </a:r>
          </a:p>
          <a:p>
            <a:pPr marL="36900" indent="0">
              <a:buNone/>
            </a:pPr>
            <a:r>
              <a:rPr lang="en-US" sz="1800" spc="0" dirty="0">
                <a:effectLst/>
                <a:latin typeface="Times New Roman" panose="02020603050405020304" pitchFamily="18" charset="0"/>
                <a:ea typeface="Times" panose="02020603050405020304" pitchFamily="18" charset="0"/>
              </a:rPr>
              <a:t>ISS at Administration’s Discretion</a:t>
            </a:r>
          </a:p>
          <a:p>
            <a:pPr marL="36900" indent="0">
              <a:buNone/>
            </a:pPr>
            <a:endParaRPr lang="en-US" sz="1800" spc="0" dirty="0">
              <a:effectLst/>
              <a:latin typeface="Times New Roman" panose="02020603050405020304" pitchFamily="18" charset="0"/>
              <a:ea typeface="Times" panose="02020603050405020304" pitchFamily="18" charset="0"/>
            </a:endParaRPr>
          </a:p>
          <a:p>
            <a:pPr marL="36900" indent="0">
              <a:buNone/>
            </a:pPr>
            <a:r>
              <a:rPr lang="en-US" sz="1800" spc="0" dirty="0">
                <a:effectLst/>
                <a:latin typeface="Times New Roman" panose="02020603050405020304" pitchFamily="18" charset="0"/>
                <a:ea typeface="Times" panose="02020603050405020304" pitchFamily="18" charset="0"/>
              </a:rPr>
              <a:t>Habitual tardies will be considered willful disobedience or insubordination and receive consequences related to this behavior infraction. Student will not be refunded parking money for violation of the offense. CAR TROUBLE OR TRAFFIC ARE IS NOT AN EXCUSED TARDY.</a:t>
            </a:r>
          </a:p>
          <a:p>
            <a:pPr marL="36900" indent="0">
              <a:buNone/>
            </a:pPr>
            <a:endParaRPr lang="en-US" dirty="0"/>
          </a:p>
        </p:txBody>
      </p:sp>
    </p:spTree>
    <p:extLst>
      <p:ext uri="{BB962C8B-B14F-4D97-AF65-F5344CB8AC3E}">
        <p14:creationId xmlns:p14="http://schemas.microsoft.com/office/powerpoint/2010/main" val="355201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F78B-E029-4034-8424-F3F62C475BF4}"/>
              </a:ext>
            </a:extLst>
          </p:cNvPr>
          <p:cNvSpPr>
            <a:spLocks noGrp="1"/>
          </p:cNvSpPr>
          <p:nvPr>
            <p:ph type="title"/>
          </p:nvPr>
        </p:nvSpPr>
        <p:spPr/>
        <p:txBody>
          <a:bodyPr/>
          <a:lstStyle/>
          <a:p>
            <a:r>
              <a:rPr lang="en-US" dirty="0"/>
              <a:t>Skipping (Class Cutting) </a:t>
            </a:r>
          </a:p>
        </p:txBody>
      </p:sp>
      <p:sp>
        <p:nvSpPr>
          <p:cNvPr id="3" name="Content Placeholder 2">
            <a:extLst>
              <a:ext uri="{FF2B5EF4-FFF2-40B4-BE49-F238E27FC236}">
                <a16:creationId xmlns:a16="http://schemas.microsoft.com/office/drawing/2014/main" id="{1B51E151-7B58-461B-BF9A-803E9804B4AB}"/>
              </a:ext>
            </a:extLst>
          </p:cNvPr>
          <p:cNvSpPr>
            <a:spLocks noGrp="1"/>
          </p:cNvSpPr>
          <p:nvPr>
            <p:ph idx="1"/>
          </p:nvPr>
        </p:nvSpPr>
        <p:spPr/>
        <p:txBody>
          <a:bodyPr/>
          <a:lstStyle/>
          <a:p>
            <a:r>
              <a:rPr lang="en-US" dirty="0"/>
              <a:t>You are considered skipping if you are more than 5 minutes late after the final bell has rung, or without permission from the teacher or authorization from the front office.</a:t>
            </a:r>
          </a:p>
          <a:p>
            <a:r>
              <a:rPr lang="en-US" dirty="0"/>
              <a:t>Consequences:</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1</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st</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Offense-  Minimum two (2) days ISS</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2</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nd</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Offense- Minimum three (3) days ISS</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3</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rd</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Offense-  Minimum five (5) days ISS and parking privileges revoked </a:t>
            </a:r>
          </a:p>
          <a:p>
            <a:pPr lvl="1"/>
            <a:endParaRPr lang="en-US" dirty="0"/>
          </a:p>
          <a:p>
            <a:endParaRPr lang="en-US" dirty="0"/>
          </a:p>
        </p:txBody>
      </p:sp>
    </p:spTree>
    <p:extLst>
      <p:ext uri="{BB962C8B-B14F-4D97-AF65-F5344CB8AC3E}">
        <p14:creationId xmlns:p14="http://schemas.microsoft.com/office/powerpoint/2010/main" val="324403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F78B-E029-4034-8424-F3F62C475BF4}"/>
              </a:ext>
            </a:extLst>
          </p:cNvPr>
          <p:cNvSpPr>
            <a:spLocks noGrp="1"/>
          </p:cNvSpPr>
          <p:nvPr>
            <p:ph type="title"/>
          </p:nvPr>
        </p:nvSpPr>
        <p:spPr/>
        <p:txBody>
          <a:bodyPr/>
          <a:lstStyle/>
          <a:p>
            <a:r>
              <a:rPr lang="en-US" dirty="0"/>
              <a:t>Harassment</a:t>
            </a:r>
          </a:p>
        </p:txBody>
      </p:sp>
      <p:sp>
        <p:nvSpPr>
          <p:cNvPr id="3" name="Content Placeholder 2">
            <a:extLst>
              <a:ext uri="{FF2B5EF4-FFF2-40B4-BE49-F238E27FC236}">
                <a16:creationId xmlns:a16="http://schemas.microsoft.com/office/drawing/2014/main" id="{1B51E151-7B58-461B-BF9A-803E9804B4AB}"/>
              </a:ext>
            </a:extLst>
          </p:cNvPr>
          <p:cNvSpPr>
            <a:spLocks noGrp="1"/>
          </p:cNvSpPr>
          <p:nvPr>
            <p:ph idx="1"/>
          </p:nvPr>
        </p:nvSpPr>
        <p:spPr>
          <a:xfrm>
            <a:off x="343949" y="2076450"/>
            <a:ext cx="11568418" cy="4341128"/>
          </a:xfrm>
        </p:spPr>
        <p:txBody>
          <a:bodyPr>
            <a:normAutofit fontScale="77500" lnSpcReduction="20000"/>
          </a:bodyPr>
          <a:lstStyle/>
          <a:p>
            <a:r>
              <a:rPr lang="en-US" i="1" dirty="0"/>
              <a:t>‘Intentional, substantial, and unreasonable verbal, physical or written contact that is initiated, maintained, or repeated. No student shall engage in harassment, intimidation, or abuse of or toward any other student(s) District employees or other adults for any reason. This prohibition includes but is not limited to behaviors which ridicule, humiliate, harass, intimidate or abuse students or others based on actual or perceived race, creed, color, national origin, religion, sex, age, disability, sexual orientation, gender, gender identity or a physical characteristic’ (PCSD Handbook pg. 19)</a:t>
            </a:r>
          </a:p>
          <a:p>
            <a:r>
              <a:rPr lang="en-US" i="1" dirty="0"/>
              <a:t>‘No student shall threaten, either verbally, in writing, electronically, or by physical presence, expressed or implied, or conspire to cause bodily injury….</a:t>
            </a:r>
            <a:r>
              <a:rPr lang="en-US" dirty="0"/>
              <a:t> </a:t>
            </a:r>
            <a:r>
              <a:rPr lang="en-US" i="1" dirty="0"/>
              <a:t>However, this may also apply to actions of cyberbullying which occur through the use of electronic communication, whether or not the electronic act originated on school property or with school equipment.’ (PCSD Handbook pg. 19)</a:t>
            </a:r>
          </a:p>
          <a:p>
            <a:r>
              <a:rPr lang="en-US" dirty="0"/>
              <a:t>This includes THREATENING STATEMENTS.</a:t>
            </a:r>
          </a:p>
          <a:p>
            <a:r>
              <a:rPr lang="en-US" dirty="0"/>
              <a:t>Consequences: (Level 2-3)</a:t>
            </a:r>
          </a:p>
          <a:p>
            <a:pPr lvl="1"/>
            <a:r>
              <a:rPr lang="en-US" dirty="0"/>
              <a:t>Level 2- OSS </a:t>
            </a:r>
          </a:p>
          <a:p>
            <a:pPr lvl="1"/>
            <a:r>
              <a:rPr lang="en-US" dirty="0"/>
              <a:t>Level 3- Expulsion</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a:t>
            </a:r>
            <a:endParaRPr lang="en-US" dirty="0"/>
          </a:p>
          <a:p>
            <a:endParaRPr lang="en-US" dirty="0"/>
          </a:p>
        </p:txBody>
      </p:sp>
    </p:spTree>
    <p:extLst>
      <p:ext uri="{BB962C8B-B14F-4D97-AF65-F5344CB8AC3E}">
        <p14:creationId xmlns:p14="http://schemas.microsoft.com/office/powerpoint/2010/main" val="334727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F78B-E029-4034-8424-F3F62C475BF4}"/>
              </a:ext>
            </a:extLst>
          </p:cNvPr>
          <p:cNvSpPr>
            <a:spLocks noGrp="1"/>
          </p:cNvSpPr>
          <p:nvPr>
            <p:ph type="title"/>
          </p:nvPr>
        </p:nvSpPr>
        <p:spPr/>
        <p:txBody>
          <a:bodyPr/>
          <a:lstStyle/>
          <a:p>
            <a:r>
              <a:rPr lang="en-US" dirty="0"/>
              <a:t>Bullying</a:t>
            </a:r>
          </a:p>
        </p:txBody>
      </p:sp>
      <p:sp>
        <p:nvSpPr>
          <p:cNvPr id="3" name="Content Placeholder 2">
            <a:extLst>
              <a:ext uri="{FF2B5EF4-FFF2-40B4-BE49-F238E27FC236}">
                <a16:creationId xmlns:a16="http://schemas.microsoft.com/office/drawing/2014/main" id="{1B51E151-7B58-461B-BF9A-803E9804B4AB}"/>
              </a:ext>
            </a:extLst>
          </p:cNvPr>
          <p:cNvSpPr>
            <a:spLocks noGrp="1"/>
          </p:cNvSpPr>
          <p:nvPr>
            <p:ph idx="1"/>
          </p:nvPr>
        </p:nvSpPr>
        <p:spPr>
          <a:xfrm>
            <a:off x="276837" y="1627464"/>
            <a:ext cx="11618752" cy="5033395"/>
          </a:xfrm>
        </p:spPr>
        <p:txBody>
          <a:bodyPr>
            <a:normAutofit fontScale="92500" lnSpcReduction="10000"/>
          </a:bodyPr>
          <a:lstStyle/>
          <a:p>
            <a:r>
              <a:rPr lang="en-US" i="1" dirty="0"/>
              <a:t>Bullying behavior is defined as: </a:t>
            </a:r>
          </a:p>
          <a:p>
            <a:pPr lvl="1"/>
            <a:r>
              <a:rPr lang="en-US" i="1" dirty="0"/>
              <a:t>• Willful attempt or threat to inflict injury on another person when accompanied by an apparent present ability to do so or; </a:t>
            </a:r>
          </a:p>
          <a:p>
            <a:pPr lvl="1"/>
            <a:r>
              <a:rPr lang="en-US" i="1" dirty="0"/>
              <a:t>• Intentionally exhibiting a display of force such as would give the victim reason to fear or expect immediate bodily harm, or; </a:t>
            </a:r>
          </a:p>
          <a:p>
            <a:pPr lvl="1"/>
            <a:r>
              <a:rPr lang="en-US" i="1" dirty="0"/>
              <a:t>• Any intentional written, verbal or physical act, which a reasonable person would perceive as being intended to threaten, harass or intimidate that: </a:t>
            </a:r>
          </a:p>
          <a:p>
            <a:pPr lvl="2"/>
            <a:r>
              <a:rPr lang="en-US" i="1" dirty="0"/>
              <a:t>a. Causes substantial physical harm or bodily harm capable of being perceived by a person other than the victim and may include, but is not limited to, substantially blackened eyes, substantially swollen lips or other facial or body parts, or substantial bruises to body parts; </a:t>
            </a:r>
          </a:p>
          <a:p>
            <a:pPr lvl="2"/>
            <a:r>
              <a:rPr lang="en-US" i="1" dirty="0"/>
              <a:t>‘b. Has the effect of substantially interfering with the victim student’s education; </a:t>
            </a:r>
          </a:p>
          <a:p>
            <a:pPr lvl="2"/>
            <a:r>
              <a:rPr lang="en-US" i="1" dirty="0"/>
              <a:t>c. Is so severe, persistent or pervasive that it creates an intimidating or threatening educational environment; or </a:t>
            </a:r>
          </a:p>
          <a:p>
            <a:pPr lvl="2"/>
            <a:r>
              <a:rPr lang="en-US" i="1" dirty="0"/>
              <a:t>d. Has the effect of substantially disrupting the orderly operation of the school. (PCSD Handbook pg. 19)</a:t>
            </a:r>
          </a:p>
          <a:p>
            <a:r>
              <a:rPr lang="en-US" dirty="0"/>
              <a:t>Consequences:</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1</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st</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and 2</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nd</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Offense-  Minimum five (5) days OSS</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3</a:t>
            </a:r>
            <a:r>
              <a:rPr lang="en-US" sz="1800" baseline="30000" dirty="0">
                <a:solidFill>
                  <a:schemeClr val="bg2">
                    <a:lumMod val="20000"/>
                    <a:lumOff val="80000"/>
                  </a:schemeClr>
                </a:solidFill>
                <a:effectLst/>
                <a:latin typeface="Times New Roman" panose="02020603050405020304" pitchFamily="18" charset="0"/>
                <a:ea typeface="Times" panose="02020603050405020304" pitchFamily="18" charset="0"/>
              </a:rPr>
              <a:t>rd</a:t>
            </a: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Offense- </a:t>
            </a:r>
            <a:r>
              <a:rPr lang="en-US" sz="1700" dirty="0">
                <a:solidFill>
                  <a:schemeClr val="bg2">
                    <a:lumMod val="20000"/>
                    <a:lumOff val="80000"/>
                  </a:schemeClr>
                </a:solidFill>
                <a:effectLst/>
                <a:latin typeface="Times New Roman" panose="02020603050405020304" pitchFamily="18" charset="0"/>
                <a:ea typeface="Times" panose="02020603050405020304" pitchFamily="18" charset="0"/>
                <a:sym typeface="Wingdings" panose="05000000000000000000" pitchFamily="2" charset="2"/>
              </a:rPr>
              <a:t>Recommendation to be expelled </a:t>
            </a:r>
            <a:r>
              <a:rPr lang="en-US" sz="1700" dirty="0">
                <a:solidFill>
                  <a:schemeClr val="bg2">
                    <a:lumMod val="20000"/>
                    <a:lumOff val="80000"/>
                  </a:schemeClr>
                </a:solidFill>
                <a:effectLst/>
                <a:latin typeface="Times New Roman" panose="02020603050405020304" pitchFamily="18" charset="0"/>
                <a:ea typeface="Times" panose="02020603050405020304" pitchFamily="18" charset="0"/>
              </a:rPr>
              <a:t>for at least one (1) calendar school year</a:t>
            </a:r>
          </a:p>
          <a:p>
            <a:pPr marL="0" marR="0" indent="0" algn="just">
              <a:spcBef>
                <a:spcPts val="0"/>
              </a:spcBef>
              <a:spcAft>
                <a:spcPts val="400"/>
              </a:spcAft>
              <a:buNone/>
              <a:tabLst>
                <a:tab pos="342900" algn="l"/>
                <a:tab pos="628650" algn="l"/>
                <a:tab pos="800100" algn="l"/>
              </a:tabLst>
            </a:pPr>
            <a:r>
              <a:rPr lang="en-US" sz="1800" dirty="0">
                <a:solidFill>
                  <a:schemeClr val="bg2">
                    <a:lumMod val="20000"/>
                    <a:lumOff val="80000"/>
                  </a:schemeClr>
                </a:solidFill>
                <a:effectLst/>
                <a:latin typeface="Times New Roman" panose="02020603050405020304" pitchFamily="18" charset="0"/>
                <a:ea typeface="Times" panose="02020603050405020304" pitchFamily="18" charset="0"/>
              </a:rPr>
              <a:t>						</a:t>
            </a:r>
            <a:endParaRPr lang="en-US" dirty="0"/>
          </a:p>
          <a:p>
            <a:endParaRPr lang="en-US" dirty="0"/>
          </a:p>
        </p:txBody>
      </p:sp>
    </p:spTree>
    <p:extLst>
      <p:ext uri="{BB962C8B-B14F-4D97-AF65-F5344CB8AC3E}">
        <p14:creationId xmlns:p14="http://schemas.microsoft.com/office/powerpoint/2010/main" val="309366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916A-7668-FDBB-7F23-4D5582C4A0D5}"/>
              </a:ext>
            </a:extLst>
          </p:cNvPr>
          <p:cNvSpPr>
            <a:spLocks noGrp="1"/>
          </p:cNvSpPr>
          <p:nvPr>
            <p:ph type="title"/>
          </p:nvPr>
        </p:nvSpPr>
        <p:spPr/>
        <p:txBody>
          <a:bodyPr/>
          <a:lstStyle/>
          <a:p>
            <a:r>
              <a:rPr lang="en-US" b="1" dirty="0"/>
              <a:t>Where do I go to report?</a:t>
            </a:r>
          </a:p>
        </p:txBody>
      </p:sp>
      <p:sp>
        <p:nvSpPr>
          <p:cNvPr id="3" name="Content Placeholder 2">
            <a:extLst>
              <a:ext uri="{FF2B5EF4-FFF2-40B4-BE49-F238E27FC236}">
                <a16:creationId xmlns:a16="http://schemas.microsoft.com/office/drawing/2014/main" id="{4867527C-9D44-E366-2DF7-289B47B1821D}"/>
              </a:ext>
            </a:extLst>
          </p:cNvPr>
          <p:cNvSpPr>
            <a:spLocks noGrp="1"/>
          </p:cNvSpPr>
          <p:nvPr>
            <p:ph idx="1"/>
          </p:nvPr>
        </p:nvSpPr>
        <p:spPr/>
        <p:txBody>
          <a:bodyPr/>
          <a:lstStyle/>
          <a:p>
            <a:r>
              <a:rPr lang="en-US" sz="4800" dirty="0"/>
              <a:t>Teacher</a:t>
            </a:r>
          </a:p>
          <a:p>
            <a:r>
              <a:rPr lang="en-US" sz="4800" dirty="0"/>
              <a:t>Counselor</a:t>
            </a:r>
          </a:p>
          <a:p>
            <a:r>
              <a:rPr lang="en-US" sz="4800" dirty="0"/>
              <a:t>Administrator</a:t>
            </a:r>
          </a:p>
          <a:p>
            <a:endParaRPr lang="en-US" dirty="0"/>
          </a:p>
        </p:txBody>
      </p:sp>
    </p:spTree>
    <p:extLst>
      <p:ext uri="{BB962C8B-B14F-4D97-AF65-F5344CB8AC3E}">
        <p14:creationId xmlns:p14="http://schemas.microsoft.com/office/powerpoint/2010/main" val="3416318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8A9B-6326-4B7A-B73B-0F454B8F3433}"/>
              </a:ext>
            </a:extLst>
          </p:cNvPr>
          <p:cNvSpPr>
            <a:spLocks noGrp="1"/>
          </p:cNvSpPr>
          <p:nvPr>
            <p:ph type="title"/>
          </p:nvPr>
        </p:nvSpPr>
        <p:spPr>
          <a:xfrm>
            <a:off x="1036320" y="286603"/>
            <a:ext cx="10058400" cy="1450757"/>
          </a:xfrm>
        </p:spPr>
        <p:txBody>
          <a:bodyPr>
            <a:normAutofit/>
          </a:bodyPr>
          <a:lstStyle/>
          <a:p>
            <a:r>
              <a:rPr lang="en-US" dirty="0"/>
              <a:t>Beat the Bell Campaign!!</a:t>
            </a:r>
          </a:p>
        </p:txBody>
      </p:sp>
      <p:pic>
        <p:nvPicPr>
          <p:cNvPr id="4" name="Picture 4" descr="A picture containing clock&#10;&#10;Description automatically generated">
            <a:extLst>
              <a:ext uri="{FF2B5EF4-FFF2-40B4-BE49-F238E27FC236}">
                <a16:creationId xmlns:a16="http://schemas.microsoft.com/office/drawing/2014/main" id="{C4403C3A-FD4D-4E7F-AC22-A3295B4235FB}"/>
              </a:ext>
            </a:extLst>
          </p:cNvPr>
          <p:cNvPicPr>
            <a:picLocks noChangeAspect="1"/>
          </p:cNvPicPr>
          <p:nvPr/>
        </p:nvPicPr>
        <p:blipFill>
          <a:blip r:embed="rId2"/>
          <a:stretch>
            <a:fillRect/>
          </a:stretch>
        </p:blipFill>
        <p:spPr>
          <a:xfrm>
            <a:off x="309315" y="2095455"/>
            <a:ext cx="4168797" cy="4065023"/>
          </a:xfrm>
          <a:prstGeom prst="rect">
            <a:avLst/>
          </a:prstGeom>
        </p:spPr>
      </p:pic>
      <p:sp>
        <p:nvSpPr>
          <p:cNvPr id="3" name="Content Placeholder 2">
            <a:extLst>
              <a:ext uri="{FF2B5EF4-FFF2-40B4-BE49-F238E27FC236}">
                <a16:creationId xmlns:a16="http://schemas.microsoft.com/office/drawing/2014/main" id="{04C01411-1F67-46ED-8E1F-3242AA31A225}"/>
              </a:ext>
            </a:extLst>
          </p:cNvPr>
          <p:cNvSpPr>
            <a:spLocks noGrp="1"/>
          </p:cNvSpPr>
          <p:nvPr>
            <p:ph idx="1"/>
          </p:nvPr>
        </p:nvSpPr>
        <p:spPr>
          <a:xfrm>
            <a:off x="4684480" y="1737360"/>
            <a:ext cx="7286737" cy="5022362"/>
          </a:xfrm>
        </p:spPr>
        <p:txBody>
          <a:bodyPr vert="horz" lIns="0" tIns="45720" rIns="0" bIns="45720" rtlCol="0" anchor="t">
            <a:noAutofit/>
          </a:bodyPr>
          <a:lstStyle/>
          <a:p>
            <a:pPr>
              <a:buFont typeface="Wingdings" panose="020F0502020204030204" pitchFamily="34" charset="0"/>
              <a:buChar char="§"/>
            </a:pPr>
            <a:r>
              <a:rPr lang="en-US" sz="2800" dirty="0"/>
              <a:t>Beat the Bell:</a:t>
            </a:r>
          </a:p>
          <a:p>
            <a:pPr>
              <a:buFont typeface="Wingdings" panose="020F0502020204030204" pitchFamily="34" charset="0"/>
              <a:buChar char="§"/>
            </a:pPr>
            <a:r>
              <a:rPr lang="en-US" sz="2800" dirty="0"/>
              <a:t>Students are to use the most direct route to class and keep moving</a:t>
            </a:r>
          </a:p>
          <a:p>
            <a:pPr>
              <a:buFont typeface="Wingdings" panose="020F0502020204030204" pitchFamily="34" charset="0"/>
              <a:buChar char="§"/>
            </a:pPr>
            <a:r>
              <a:rPr lang="en-US" sz="2800" dirty="0"/>
              <a:t>Students are late to class after the first bell rings</a:t>
            </a:r>
          </a:p>
          <a:p>
            <a:pPr>
              <a:buFont typeface="Wingdings" panose="020F0502020204030204" pitchFamily="34" charset="0"/>
              <a:buChar char="§"/>
            </a:pPr>
            <a:r>
              <a:rPr lang="en-US" sz="2800" dirty="0"/>
              <a:t>Students who are late to class will enter the classroom to begin class, teachers will mark students tardy in IC while taking attendance</a:t>
            </a:r>
          </a:p>
          <a:p>
            <a:pPr>
              <a:buFont typeface="Wingdings" panose="020F0502020204030204" pitchFamily="34" charset="0"/>
              <a:buChar char="§"/>
            </a:pPr>
            <a:r>
              <a:rPr lang="en-US" sz="2800" dirty="0"/>
              <a:t>Students will be rewarded for arriving to class on time</a:t>
            </a:r>
          </a:p>
          <a:p>
            <a:endParaRPr lang="en-US" dirty="0"/>
          </a:p>
          <a:p>
            <a:endParaRPr lang="en-US" dirty="0"/>
          </a:p>
        </p:txBody>
      </p:sp>
    </p:spTree>
    <p:extLst>
      <p:ext uri="{BB962C8B-B14F-4D97-AF65-F5344CB8AC3E}">
        <p14:creationId xmlns:p14="http://schemas.microsoft.com/office/powerpoint/2010/main" val="62632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2.xml><?xml version="1.0" encoding="utf-8"?>
<ds:datastoreItem xmlns:ds="http://schemas.openxmlformats.org/officeDocument/2006/customXml" ds:itemID="{02A3AD49-9331-450C-A2FE-6857A4DB38C6}">
  <ds:schemaRefs>
    <ds:schemaRef ds:uri="http://purl.org/dc/dcmitype/"/>
    <ds:schemaRef ds:uri="http://purl.org/dc/terms/"/>
    <ds:schemaRef ds:uri="71af3243-3dd4-4a8d-8c0d-dd76da1f02a5"/>
    <ds:schemaRef ds:uri="http://schemas.openxmlformats.org/package/2006/metadata/core-properties"/>
    <ds:schemaRef ds:uri="http://schemas.microsoft.com/office/2006/metadata/properties"/>
    <ds:schemaRef ds:uri="16c05727-aa75-4e4a-9b5f-8a80a1165891"/>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{4A589303-3FE6-422E-8F21-80082E576290}tf00934815_win32</Template>
  <TotalTime>1561</TotalTime>
  <Words>2405</Words>
  <Application>Microsoft Office PowerPoint</Application>
  <PresentationFormat>Widescreen</PresentationFormat>
  <Paragraphs>176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Goudy Old Style</vt:lpstr>
      <vt:lpstr>Times New Roman</vt:lpstr>
      <vt:lpstr>Wingdings</vt:lpstr>
      <vt:lpstr>Wingdings 2</vt:lpstr>
      <vt:lpstr>SlateVTI</vt:lpstr>
      <vt:lpstr>12th Grade Class Meeting</vt:lpstr>
      <vt:lpstr>Introduction</vt:lpstr>
      <vt:lpstr>Attendance</vt:lpstr>
      <vt:lpstr>Attendance</vt:lpstr>
      <vt:lpstr>Skipping (Class Cutting) </vt:lpstr>
      <vt:lpstr>Harassment</vt:lpstr>
      <vt:lpstr>Bullying</vt:lpstr>
      <vt:lpstr>Where do I go to report?</vt:lpstr>
      <vt:lpstr>Beat the Bell Campaign!!</vt:lpstr>
      <vt:lpstr>Beat the Bell Incentives</vt:lpstr>
      <vt:lpstr>Dress Code</vt:lpstr>
      <vt:lpstr>Parking</vt:lpstr>
      <vt:lpstr>Vaping</vt:lpstr>
      <vt:lpstr>Expectations</vt:lpstr>
      <vt:lpstr>Personal Communications/ Electronic Devices Policy (PCSD Handbook pgs. 16-17)</vt:lpstr>
      <vt:lpstr>School Issued Laptops</vt:lpstr>
      <vt:lpstr>Bathroom Passes (Color Coded Lanyards)</vt:lpstr>
      <vt:lpstr>Parent Portal</vt:lpstr>
      <vt:lpstr>Testing</vt:lpstr>
      <vt:lpstr>Senior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Meeting</dc:title>
  <dc:creator>Heather A. Dejohn-Mathis</dc:creator>
  <cp:lastModifiedBy>Heather A. Dejohn-Mathis</cp:lastModifiedBy>
  <cp:revision>41</cp:revision>
  <cp:lastPrinted>2023-08-03T12:52:14Z</cp:lastPrinted>
  <dcterms:created xsi:type="dcterms:W3CDTF">2021-07-28T15:59:03Z</dcterms:created>
  <dcterms:modified xsi:type="dcterms:W3CDTF">2023-08-03T18:19:51Z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